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8" r:id="rId5"/>
    <p:sldId id="259" r:id="rId6"/>
  </p:sldIdLst>
  <p:sldSz cx="12801600" cy="9601200" type="A3"/>
  <p:notesSz cx="14360525"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24" userDrawn="1">
          <p15:clr>
            <a:srgbClr val="A4A3A4"/>
          </p15:clr>
        </p15:guide>
        <p15:guide id="2" pos="40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5D47B1-E476-3800-A65F-6EBD5FCBE876}" v="16" dt="2026-08-05T05:44:43.4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p:scale>
          <a:sx n="140" d="100"/>
          <a:sy n="140" d="100"/>
        </p:scale>
        <p:origin x="168" y="54"/>
      </p:cViewPr>
      <p:guideLst>
        <p:guide orient="horz" pos="3024"/>
        <p:guide pos="403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6FCCB0E-58AC-40E5-B19E-061932711B27}" type="datetimeFigureOut">
              <a:rPr kumimoji="1" lang="ja-JP" altLang="en-US" smtClean="0"/>
              <a:t>2026/8/4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B80B413-B5F1-4552-BCA2-070205E87DF1}" type="slidenum">
              <a:rPr kumimoji="1" lang="ja-JP" altLang="en-US" smtClean="0"/>
              <a:t>‹#›</a:t>
            </a:fld>
            <a:endParaRPr kumimoji="1" lang="ja-JP" altLang="en-US"/>
          </a:p>
        </p:txBody>
      </p:sp>
    </p:spTree>
    <p:extLst>
      <p:ext uri="{BB962C8B-B14F-4D97-AF65-F5344CB8AC3E}">
        <p14:creationId xmlns:p14="http://schemas.microsoft.com/office/powerpoint/2010/main" val="2900431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6FCCB0E-58AC-40E5-B19E-061932711B27}" type="datetimeFigureOut">
              <a:rPr kumimoji="1" lang="ja-JP" altLang="en-US" smtClean="0"/>
              <a:t>2026/8/4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B80B413-B5F1-4552-BCA2-070205E87DF1}" type="slidenum">
              <a:rPr kumimoji="1" lang="ja-JP" altLang="en-US" smtClean="0"/>
              <a:t>‹#›</a:t>
            </a:fld>
            <a:endParaRPr kumimoji="1" lang="ja-JP" altLang="en-US"/>
          </a:p>
        </p:txBody>
      </p:sp>
    </p:spTree>
    <p:extLst>
      <p:ext uri="{BB962C8B-B14F-4D97-AF65-F5344CB8AC3E}">
        <p14:creationId xmlns:p14="http://schemas.microsoft.com/office/powerpoint/2010/main" val="2246812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6FCCB0E-58AC-40E5-B19E-061932711B27}" type="datetimeFigureOut">
              <a:rPr kumimoji="1" lang="ja-JP" altLang="en-US" smtClean="0"/>
              <a:t>2026/8/4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B80B413-B5F1-4552-BCA2-070205E87DF1}" type="slidenum">
              <a:rPr kumimoji="1" lang="ja-JP" altLang="en-US" smtClean="0"/>
              <a:t>‹#›</a:t>
            </a:fld>
            <a:endParaRPr kumimoji="1" lang="ja-JP" altLang="en-US"/>
          </a:p>
        </p:txBody>
      </p:sp>
    </p:spTree>
    <p:extLst>
      <p:ext uri="{BB962C8B-B14F-4D97-AF65-F5344CB8AC3E}">
        <p14:creationId xmlns:p14="http://schemas.microsoft.com/office/powerpoint/2010/main" val="4163824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6FCCB0E-58AC-40E5-B19E-061932711B27}" type="datetimeFigureOut">
              <a:rPr kumimoji="1" lang="ja-JP" altLang="en-US" smtClean="0"/>
              <a:t>2026/8/4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B80B413-B5F1-4552-BCA2-070205E87DF1}" type="slidenum">
              <a:rPr kumimoji="1" lang="ja-JP" altLang="en-US" smtClean="0"/>
              <a:t>‹#›</a:t>
            </a:fld>
            <a:endParaRPr kumimoji="1" lang="ja-JP" altLang="en-US"/>
          </a:p>
        </p:txBody>
      </p:sp>
    </p:spTree>
    <p:extLst>
      <p:ext uri="{BB962C8B-B14F-4D97-AF65-F5344CB8AC3E}">
        <p14:creationId xmlns:p14="http://schemas.microsoft.com/office/powerpoint/2010/main" val="3288839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6FCCB0E-58AC-40E5-B19E-061932711B27}" type="datetimeFigureOut">
              <a:rPr kumimoji="1" lang="ja-JP" altLang="en-US" smtClean="0"/>
              <a:t>2026/8/4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B80B413-B5F1-4552-BCA2-070205E87DF1}" type="slidenum">
              <a:rPr kumimoji="1" lang="ja-JP" altLang="en-US" smtClean="0"/>
              <a:t>‹#›</a:t>
            </a:fld>
            <a:endParaRPr kumimoji="1" lang="ja-JP" altLang="en-US"/>
          </a:p>
        </p:txBody>
      </p:sp>
    </p:spTree>
    <p:extLst>
      <p:ext uri="{BB962C8B-B14F-4D97-AF65-F5344CB8AC3E}">
        <p14:creationId xmlns:p14="http://schemas.microsoft.com/office/powerpoint/2010/main" val="1681467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6FCCB0E-58AC-40E5-B19E-061932711B27}" type="datetimeFigureOut">
              <a:rPr kumimoji="1" lang="ja-JP" altLang="en-US" smtClean="0"/>
              <a:t>2026/8/4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B80B413-B5F1-4552-BCA2-070205E87DF1}" type="slidenum">
              <a:rPr kumimoji="1" lang="ja-JP" altLang="en-US" smtClean="0"/>
              <a:t>‹#›</a:t>
            </a:fld>
            <a:endParaRPr kumimoji="1" lang="ja-JP" altLang="en-US"/>
          </a:p>
        </p:txBody>
      </p:sp>
    </p:spTree>
    <p:extLst>
      <p:ext uri="{BB962C8B-B14F-4D97-AF65-F5344CB8AC3E}">
        <p14:creationId xmlns:p14="http://schemas.microsoft.com/office/powerpoint/2010/main" val="394434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4" name="Content Placeholder 3"/>
          <p:cNvSpPr>
            <a:spLocks noGrp="1"/>
          </p:cNvSpPr>
          <p:nvPr>
            <p:ph sz="half" idx="2"/>
          </p:nvPr>
        </p:nvSpPr>
        <p:spPr>
          <a:xfrm>
            <a:off x="881779" y="3507105"/>
            <a:ext cx="5415676"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6" name="Content Placeholder 5"/>
          <p:cNvSpPr>
            <a:spLocks noGrp="1"/>
          </p:cNvSpPr>
          <p:nvPr>
            <p:ph sz="quarter" idx="4"/>
          </p:nvPr>
        </p:nvSpPr>
        <p:spPr>
          <a:xfrm>
            <a:off x="6480811" y="3507105"/>
            <a:ext cx="5442347"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6FCCB0E-58AC-40E5-B19E-061932711B27}" type="datetimeFigureOut">
              <a:rPr kumimoji="1" lang="ja-JP" altLang="en-US" smtClean="0"/>
              <a:t>2026/8/4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B80B413-B5F1-4552-BCA2-070205E87DF1}" type="slidenum">
              <a:rPr kumimoji="1" lang="ja-JP" altLang="en-US" smtClean="0"/>
              <a:t>‹#›</a:t>
            </a:fld>
            <a:endParaRPr kumimoji="1" lang="ja-JP" altLang="en-US"/>
          </a:p>
        </p:txBody>
      </p:sp>
    </p:spTree>
    <p:extLst>
      <p:ext uri="{BB962C8B-B14F-4D97-AF65-F5344CB8AC3E}">
        <p14:creationId xmlns:p14="http://schemas.microsoft.com/office/powerpoint/2010/main" val="4251710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6FCCB0E-58AC-40E5-B19E-061932711B27}" type="datetimeFigureOut">
              <a:rPr kumimoji="1" lang="ja-JP" altLang="en-US" smtClean="0"/>
              <a:t>2026/8/4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B80B413-B5F1-4552-BCA2-070205E87DF1}" type="slidenum">
              <a:rPr kumimoji="1" lang="ja-JP" altLang="en-US" smtClean="0"/>
              <a:t>‹#›</a:t>
            </a:fld>
            <a:endParaRPr kumimoji="1" lang="ja-JP" altLang="en-US"/>
          </a:p>
        </p:txBody>
      </p:sp>
    </p:spTree>
    <p:extLst>
      <p:ext uri="{BB962C8B-B14F-4D97-AF65-F5344CB8AC3E}">
        <p14:creationId xmlns:p14="http://schemas.microsoft.com/office/powerpoint/2010/main" val="2993376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FCCB0E-58AC-40E5-B19E-061932711B27}" type="datetimeFigureOut">
              <a:rPr kumimoji="1" lang="ja-JP" altLang="en-US" smtClean="0"/>
              <a:t>2026/8/4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B80B413-B5F1-4552-BCA2-070205E87DF1}" type="slidenum">
              <a:rPr kumimoji="1" lang="ja-JP" altLang="en-US" smtClean="0"/>
              <a:t>‹#›</a:t>
            </a:fld>
            <a:endParaRPr kumimoji="1" lang="ja-JP" altLang="en-US"/>
          </a:p>
        </p:txBody>
      </p:sp>
    </p:spTree>
    <p:extLst>
      <p:ext uri="{BB962C8B-B14F-4D97-AF65-F5344CB8AC3E}">
        <p14:creationId xmlns:p14="http://schemas.microsoft.com/office/powerpoint/2010/main" val="2549076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6FCCB0E-58AC-40E5-B19E-061932711B27}" type="datetimeFigureOut">
              <a:rPr kumimoji="1" lang="ja-JP" altLang="en-US" smtClean="0"/>
              <a:t>2026/8/4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B80B413-B5F1-4552-BCA2-070205E87DF1}" type="slidenum">
              <a:rPr kumimoji="1" lang="ja-JP" altLang="en-US" smtClean="0"/>
              <a:t>‹#›</a:t>
            </a:fld>
            <a:endParaRPr kumimoji="1" lang="ja-JP" altLang="en-US"/>
          </a:p>
        </p:txBody>
      </p:sp>
    </p:spTree>
    <p:extLst>
      <p:ext uri="{BB962C8B-B14F-4D97-AF65-F5344CB8AC3E}">
        <p14:creationId xmlns:p14="http://schemas.microsoft.com/office/powerpoint/2010/main" val="609758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ja-JP" altLang="en-US"/>
              <a:t>図を追加</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6FCCB0E-58AC-40E5-B19E-061932711B27}" type="datetimeFigureOut">
              <a:rPr kumimoji="1" lang="ja-JP" altLang="en-US" smtClean="0"/>
              <a:t>2026/8/4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B80B413-B5F1-4552-BCA2-070205E87DF1}" type="slidenum">
              <a:rPr kumimoji="1" lang="ja-JP" altLang="en-US" smtClean="0"/>
              <a:t>‹#›</a:t>
            </a:fld>
            <a:endParaRPr kumimoji="1" lang="ja-JP" altLang="en-US"/>
          </a:p>
        </p:txBody>
      </p:sp>
    </p:spTree>
    <p:extLst>
      <p:ext uri="{BB962C8B-B14F-4D97-AF65-F5344CB8AC3E}">
        <p14:creationId xmlns:p14="http://schemas.microsoft.com/office/powerpoint/2010/main" val="2350791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A6FCCB0E-58AC-40E5-B19E-061932711B27}" type="datetimeFigureOut">
              <a:rPr kumimoji="1" lang="ja-JP" altLang="en-US" smtClean="0"/>
              <a:t>2026/8/4</a:t>
            </a:fld>
            <a:endParaRPr kumimoji="1" lang="ja-JP" altLang="en-US"/>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2B80B413-B5F1-4552-BCA2-070205E87DF1}" type="slidenum">
              <a:rPr kumimoji="1" lang="ja-JP" altLang="en-US" smtClean="0"/>
              <a:t>‹#›</a:t>
            </a:fld>
            <a:endParaRPr kumimoji="1" lang="ja-JP" altLang="en-US"/>
          </a:p>
        </p:txBody>
      </p:sp>
    </p:spTree>
    <p:extLst>
      <p:ext uri="{BB962C8B-B14F-4D97-AF65-F5344CB8AC3E}">
        <p14:creationId xmlns:p14="http://schemas.microsoft.com/office/powerpoint/2010/main" val="18569977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6562866" y="39725"/>
            <a:ext cx="6000581" cy="885349"/>
          </a:xfrm>
          <a:prstGeom prst="roundRect">
            <a:avLst>
              <a:gd name="adj" fmla="val 16667"/>
            </a:avLst>
          </a:prstGeom>
          <a:noFill/>
          <a:ln w="38100">
            <a:noFill/>
          </a:ln>
        </p:spPr>
        <p:txBody>
          <a:bodyPr wrap="square" rtlCol="0">
            <a:spAutoFit/>
          </a:bodyPr>
          <a:lstStyle/>
          <a:p>
            <a:pPr algn="ctr"/>
            <a:r>
              <a:rPr lang="ja-JP" altLang="en-US" sz="1400" b="1" dirty="0">
                <a:solidFill>
                  <a:schemeClr val="accent1">
                    <a:lumMod val="50000"/>
                  </a:schemeClr>
                </a:solidFill>
                <a:latin typeface="BIZ UDPゴシック" panose="020B0400000000000000" pitchFamily="50" charset="-128"/>
                <a:ea typeface="BIZ UDPゴシック" panose="020B0400000000000000" pitchFamily="50" charset="-128"/>
              </a:rPr>
              <a:t>前橋市土地利用のあり方に関する検討会議　最終とりまとめ（案）</a:t>
            </a:r>
            <a:endParaRPr lang="en-US" altLang="ja-JP" sz="1400" b="1" dirty="0">
              <a:solidFill>
                <a:schemeClr val="accent1">
                  <a:lumMod val="50000"/>
                </a:schemeClr>
              </a:solidFill>
              <a:latin typeface="BIZ UDPゴシック" panose="020B0400000000000000" pitchFamily="50" charset="-128"/>
              <a:ea typeface="BIZ UDPゴシック" panose="020B0400000000000000" pitchFamily="50" charset="-128"/>
            </a:endParaRPr>
          </a:p>
          <a:p>
            <a:pPr algn="ctr"/>
            <a:r>
              <a:rPr lang="ja-JP" altLang="en-US" sz="1600" b="1" dirty="0">
                <a:solidFill>
                  <a:schemeClr val="accent1">
                    <a:lumMod val="50000"/>
                  </a:schemeClr>
                </a:solidFill>
                <a:latin typeface="BIZ UDPゴシック" panose="020B0400000000000000" pitchFamily="50" charset="-128"/>
                <a:ea typeface="BIZ UDPゴシック" panose="020B0400000000000000" pitchFamily="50" charset="-128"/>
              </a:rPr>
              <a:t>前橋市土地利用のあり方</a:t>
            </a:r>
            <a:endParaRPr lang="en-US" altLang="ja-JP" sz="1600" b="1" dirty="0">
              <a:solidFill>
                <a:schemeClr val="accent1">
                  <a:lumMod val="50000"/>
                </a:schemeClr>
              </a:solidFill>
              <a:latin typeface="BIZ UDPゴシック" panose="020B0400000000000000" pitchFamily="50" charset="-128"/>
              <a:ea typeface="BIZ UDPゴシック" panose="020B0400000000000000" pitchFamily="50" charset="-128"/>
            </a:endParaRPr>
          </a:p>
          <a:p>
            <a:pPr algn="ctr"/>
            <a:r>
              <a:rPr lang="ja-JP" altLang="en-US" sz="1600" b="1" dirty="0">
                <a:solidFill>
                  <a:schemeClr val="accent1">
                    <a:lumMod val="50000"/>
                  </a:schemeClr>
                </a:solidFill>
                <a:latin typeface="BIZ UDPゴシック" panose="020B0400000000000000" pitchFamily="50" charset="-128"/>
                <a:ea typeface="BIZ UDPゴシック" panose="020B0400000000000000" pitchFamily="50" charset="-128"/>
              </a:rPr>
              <a:t>～次世代にも暮らしやすいまちづくりの実現に向けて～</a:t>
            </a:r>
          </a:p>
        </p:txBody>
      </p:sp>
      <p:sp>
        <p:nvSpPr>
          <p:cNvPr id="29" name="楕円 28">
            <a:extLst>
              <a:ext uri="{FF2B5EF4-FFF2-40B4-BE49-F238E27FC236}">
                <a16:creationId xmlns:a16="http://schemas.microsoft.com/office/drawing/2014/main" id="{15F23389-0563-4CFB-90C5-160E1CE9C32C}"/>
              </a:ext>
            </a:extLst>
          </p:cNvPr>
          <p:cNvSpPr/>
          <p:nvPr/>
        </p:nvSpPr>
        <p:spPr>
          <a:xfrm>
            <a:off x="55175" y="9187656"/>
            <a:ext cx="374067" cy="374067"/>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latin typeface="Yu Gothic UI Semibold" panose="020B0700000000000000" pitchFamily="50" charset="-128"/>
                <a:ea typeface="Yu Gothic UI Semibold" panose="020B0700000000000000" pitchFamily="50" charset="-128"/>
              </a:rPr>
              <a:t>４</a:t>
            </a:r>
          </a:p>
        </p:txBody>
      </p:sp>
      <p:sp>
        <p:nvSpPr>
          <p:cNvPr id="2" name="テキスト ボックス 1">
            <a:extLst>
              <a:ext uri="{FF2B5EF4-FFF2-40B4-BE49-F238E27FC236}">
                <a16:creationId xmlns:a16="http://schemas.microsoft.com/office/drawing/2014/main" id="{A3DBDDBC-C6B6-2EA1-15B7-17E907D7FDA7}"/>
              </a:ext>
            </a:extLst>
          </p:cNvPr>
          <p:cNvSpPr txBox="1"/>
          <p:nvPr/>
        </p:nvSpPr>
        <p:spPr>
          <a:xfrm>
            <a:off x="6562866" y="928600"/>
            <a:ext cx="6124434" cy="1754326"/>
          </a:xfrm>
          <a:prstGeom prst="rect">
            <a:avLst/>
          </a:prstGeom>
          <a:noFill/>
          <a:ln w="19050">
            <a:noFill/>
          </a:ln>
        </p:spPr>
        <p:txBody>
          <a:bodyPr wrap="square" lIns="91440" tIns="45720" rIns="91440" bIns="45720" rtlCol="0" anchor="t">
            <a:spAutoFit/>
          </a:bodyPr>
          <a:lstStyle/>
          <a:p>
            <a:r>
              <a:rPr kumimoji="1" lang="ja-JP" altLang="en-US" sz="1200">
                <a:latin typeface="BIZ UDPゴシック" panose="020B0400000000000000" pitchFamily="50" charset="-128"/>
                <a:ea typeface="BIZ UDPゴシック"/>
              </a:rPr>
              <a:t>　前橋市では、人口減少や高齢化が進む社会に対応し、将来にわたって安心して暮らし続けられるまちを実現するため、令和</a:t>
            </a:r>
            <a:r>
              <a:rPr kumimoji="1" lang="en-US" altLang="ja-JP" sz="1200">
                <a:latin typeface="BIZ UDPゴシック" panose="020B0400000000000000" pitchFamily="50" charset="-128"/>
                <a:ea typeface="BIZ UDPゴシック"/>
              </a:rPr>
              <a:t>6</a:t>
            </a:r>
            <a:r>
              <a:rPr kumimoji="1" lang="ja-JP" altLang="en-US" sz="1200">
                <a:latin typeface="BIZ UDPゴシック" panose="020B0400000000000000" pitchFamily="50" charset="-128"/>
                <a:ea typeface="BIZ UDPゴシック"/>
              </a:rPr>
              <a:t>年度から「前橋市土地利用のあり方に関する検討会議」を設置しました。</a:t>
            </a:r>
            <a:endParaRPr lang="en-US" altLang="ja-JP" sz="1200">
              <a:latin typeface="BIZ UDPゴシック" panose="020B0400000000000000" pitchFamily="50" charset="-128"/>
              <a:ea typeface="BIZ UDPゴシック"/>
            </a:endParaRPr>
          </a:p>
          <a:p>
            <a:r>
              <a:rPr kumimoji="1" lang="ja-JP" altLang="en-US" sz="1200">
                <a:latin typeface="BIZ UDPゴシック" panose="020B0400000000000000" pitchFamily="50" charset="-128"/>
                <a:ea typeface="BIZ UDPゴシック"/>
              </a:rPr>
              <a:t>　本検討会議では、市民生活や都市経営の課題を見据えながら、土地利用の方向性や取り組むべき施策について議論を重ね、このたび最終とりまとめ（案）を作成しました。</a:t>
            </a:r>
            <a:endParaRPr lang="en-US" altLang="ja-JP" sz="1200">
              <a:latin typeface="BIZ UDPゴシック" panose="020B0400000000000000" pitchFamily="50" charset="-128"/>
              <a:ea typeface="BIZ UDPゴシック"/>
            </a:endParaRPr>
          </a:p>
          <a:p>
            <a:r>
              <a:rPr kumimoji="1" lang="ja-JP" altLang="en-US" sz="1200">
                <a:latin typeface="BIZ UDPゴシック" panose="020B0400000000000000" pitchFamily="50" charset="-128"/>
                <a:ea typeface="BIZ UDPゴシック"/>
              </a:rPr>
              <a:t>　都市が抱えるさまざまな課題の解決に向け、前橋市が目指す土地利用のあり方として、</a:t>
            </a:r>
            <a:r>
              <a:rPr kumimoji="1" lang="ja-JP" altLang="en-US" sz="1200">
                <a:solidFill>
                  <a:schemeClr val="accent1">
                    <a:lumMod val="75000"/>
                  </a:schemeClr>
                </a:solidFill>
                <a:latin typeface="BIZ UDPゴシック" panose="020B0400000000000000" pitchFamily="50" charset="-128"/>
                <a:ea typeface="BIZ UDPゴシック"/>
              </a:rPr>
              <a:t>「次世代にも暮らしやすいまちづくり」</a:t>
            </a:r>
            <a:r>
              <a:rPr kumimoji="1" lang="ja-JP" altLang="en-US" sz="1200">
                <a:latin typeface="BIZ UDPゴシック" panose="020B0400000000000000" pitchFamily="50" charset="-128"/>
                <a:ea typeface="BIZ UDPゴシック"/>
              </a:rPr>
              <a:t>を定め、持続可能でコンパクトなまちづくりを進めてまいります。</a:t>
            </a:r>
            <a:endParaRPr lang="en-US" altLang="ja-JP" sz="1200">
              <a:latin typeface="BIZ UDPゴシック" panose="020B0400000000000000" pitchFamily="50" charset="-128"/>
              <a:ea typeface="BIZ UDPゴシック"/>
            </a:endParaRPr>
          </a:p>
        </p:txBody>
      </p:sp>
      <p:pic>
        <p:nvPicPr>
          <p:cNvPr id="31" name="図 30">
            <a:extLst>
              <a:ext uri="{FF2B5EF4-FFF2-40B4-BE49-F238E27FC236}">
                <a16:creationId xmlns:a16="http://schemas.microsoft.com/office/drawing/2014/main" id="{DAE3BD49-8899-FBAD-2319-2243CD7759E3}"/>
              </a:ext>
            </a:extLst>
          </p:cNvPr>
          <p:cNvPicPr>
            <a:picLocks noChangeAspect="1"/>
          </p:cNvPicPr>
          <p:nvPr/>
        </p:nvPicPr>
        <p:blipFill>
          <a:blip r:embed="rId2"/>
          <a:stretch>
            <a:fillRect/>
          </a:stretch>
        </p:blipFill>
        <p:spPr>
          <a:xfrm>
            <a:off x="6484923" y="2482218"/>
            <a:ext cx="6300815" cy="3642880"/>
          </a:xfrm>
          <a:prstGeom prst="rect">
            <a:avLst/>
          </a:prstGeom>
        </p:spPr>
      </p:pic>
      <p:pic>
        <p:nvPicPr>
          <p:cNvPr id="32" name="図 31">
            <a:extLst>
              <a:ext uri="{FF2B5EF4-FFF2-40B4-BE49-F238E27FC236}">
                <a16:creationId xmlns:a16="http://schemas.microsoft.com/office/drawing/2014/main" id="{735DB625-80D2-171A-299D-681EF307F014}"/>
              </a:ext>
            </a:extLst>
          </p:cNvPr>
          <p:cNvPicPr>
            <a:picLocks noChangeAspect="1"/>
          </p:cNvPicPr>
          <p:nvPr/>
        </p:nvPicPr>
        <p:blipFill>
          <a:blip r:embed="rId3"/>
          <a:stretch>
            <a:fillRect/>
          </a:stretch>
        </p:blipFill>
        <p:spPr>
          <a:xfrm>
            <a:off x="6519831" y="6164919"/>
            <a:ext cx="6331292" cy="3436281"/>
          </a:xfrm>
          <a:prstGeom prst="rect">
            <a:avLst/>
          </a:prstGeom>
        </p:spPr>
      </p:pic>
      <p:cxnSp>
        <p:nvCxnSpPr>
          <p:cNvPr id="38" name="直線コネクタ 37">
            <a:extLst>
              <a:ext uri="{FF2B5EF4-FFF2-40B4-BE49-F238E27FC236}">
                <a16:creationId xmlns:a16="http://schemas.microsoft.com/office/drawing/2014/main" id="{F40CEFCE-B96C-3B3E-7678-A986223D0027}"/>
              </a:ext>
            </a:extLst>
          </p:cNvPr>
          <p:cNvCxnSpPr/>
          <p:nvPr/>
        </p:nvCxnSpPr>
        <p:spPr>
          <a:xfrm>
            <a:off x="6562866" y="894635"/>
            <a:ext cx="6000581"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4" name="正方形/長方形 43">
            <a:extLst>
              <a:ext uri="{FF2B5EF4-FFF2-40B4-BE49-F238E27FC236}">
                <a16:creationId xmlns:a16="http://schemas.microsoft.com/office/drawing/2014/main" id="{E5278DE3-32A4-0D32-215B-D94139B8F0F2}"/>
              </a:ext>
            </a:extLst>
          </p:cNvPr>
          <p:cNvSpPr/>
          <p:nvPr/>
        </p:nvSpPr>
        <p:spPr>
          <a:xfrm>
            <a:off x="-1" y="4593827"/>
            <a:ext cx="6297073" cy="413545"/>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BIZ UDPゴシック" panose="020B0400000000000000" pitchFamily="50" charset="-128"/>
                <a:ea typeface="BIZ UDPゴシック" panose="020B0400000000000000" pitchFamily="50" charset="-128"/>
              </a:rPr>
              <a:t>土地利用の見直し概要（前橋勢多都市計画区域）</a:t>
            </a:r>
          </a:p>
        </p:txBody>
      </p:sp>
      <p:sp>
        <p:nvSpPr>
          <p:cNvPr id="30" name="楕円 29">
            <a:extLst>
              <a:ext uri="{FF2B5EF4-FFF2-40B4-BE49-F238E27FC236}">
                <a16:creationId xmlns:a16="http://schemas.microsoft.com/office/drawing/2014/main" id="{8C70EE10-C65B-45FF-A687-EC26F5BC79AD}"/>
              </a:ext>
            </a:extLst>
          </p:cNvPr>
          <p:cNvSpPr/>
          <p:nvPr/>
        </p:nvSpPr>
        <p:spPr>
          <a:xfrm>
            <a:off x="12432177" y="9187655"/>
            <a:ext cx="374067" cy="374067"/>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latin typeface="Yu Gothic UI Semibold" panose="020B0700000000000000" pitchFamily="50" charset="-128"/>
                <a:ea typeface="Yu Gothic UI Semibold" panose="020B0700000000000000" pitchFamily="50" charset="-128"/>
              </a:rPr>
              <a:t>１</a:t>
            </a:r>
          </a:p>
        </p:txBody>
      </p:sp>
      <p:pic>
        <p:nvPicPr>
          <p:cNvPr id="7" name="図 6">
            <a:extLst>
              <a:ext uri="{FF2B5EF4-FFF2-40B4-BE49-F238E27FC236}">
                <a16:creationId xmlns:a16="http://schemas.microsoft.com/office/drawing/2014/main" id="{D51C5B09-7FB0-AC01-2A1C-6D654349F552}"/>
              </a:ext>
            </a:extLst>
          </p:cNvPr>
          <p:cNvPicPr>
            <a:picLocks noChangeAspect="1"/>
          </p:cNvPicPr>
          <p:nvPr/>
        </p:nvPicPr>
        <p:blipFill>
          <a:blip r:embed="rId4"/>
          <a:srcRect l="1483"/>
          <a:stretch>
            <a:fillRect/>
          </a:stretch>
        </p:blipFill>
        <p:spPr>
          <a:xfrm>
            <a:off x="-1" y="5017651"/>
            <a:ext cx="6281771" cy="4135884"/>
          </a:xfrm>
          <a:prstGeom prst="rect">
            <a:avLst/>
          </a:prstGeom>
        </p:spPr>
      </p:pic>
      <p:pic>
        <p:nvPicPr>
          <p:cNvPr id="9" name="図 8">
            <a:extLst>
              <a:ext uri="{FF2B5EF4-FFF2-40B4-BE49-F238E27FC236}">
                <a16:creationId xmlns:a16="http://schemas.microsoft.com/office/drawing/2014/main" id="{7C2B0426-4EB6-1BDE-1244-B43B3946FBAC}"/>
              </a:ext>
            </a:extLst>
          </p:cNvPr>
          <p:cNvPicPr>
            <a:picLocks noChangeAspect="1"/>
          </p:cNvPicPr>
          <p:nvPr/>
        </p:nvPicPr>
        <p:blipFill>
          <a:blip r:embed="rId5"/>
          <a:stretch>
            <a:fillRect/>
          </a:stretch>
        </p:blipFill>
        <p:spPr>
          <a:xfrm>
            <a:off x="-1" y="393073"/>
            <a:ext cx="6297073" cy="4057495"/>
          </a:xfrm>
          <a:prstGeom prst="rect">
            <a:avLst/>
          </a:prstGeom>
        </p:spPr>
      </p:pic>
      <p:sp>
        <p:nvSpPr>
          <p:cNvPr id="43" name="正方形/長方形 42">
            <a:extLst>
              <a:ext uri="{FF2B5EF4-FFF2-40B4-BE49-F238E27FC236}">
                <a16:creationId xmlns:a16="http://schemas.microsoft.com/office/drawing/2014/main" id="{75C3C09B-480C-AEB0-0073-6FEBA0D97272}"/>
              </a:ext>
            </a:extLst>
          </p:cNvPr>
          <p:cNvSpPr/>
          <p:nvPr/>
        </p:nvSpPr>
        <p:spPr>
          <a:xfrm>
            <a:off x="0" y="0"/>
            <a:ext cx="6297073" cy="413545"/>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BIZ UDPゴシック" panose="020B0400000000000000" pitchFamily="50" charset="-128"/>
                <a:ea typeface="BIZ UDPゴシック" panose="020B0400000000000000" pitchFamily="50" charset="-128"/>
              </a:rPr>
              <a:t>土地利用の見直し概要（市街化調整区域）</a:t>
            </a:r>
          </a:p>
        </p:txBody>
      </p:sp>
    </p:spTree>
    <p:extLst>
      <p:ext uri="{BB962C8B-B14F-4D97-AF65-F5344CB8AC3E}">
        <p14:creationId xmlns:p14="http://schemas.microsoft.com/office/powerpoint/2010/main" val="2367607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682CCDA5-C788-8DC9-1DE4-4A3C4ADEA1D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407" t="13105" r="10256" b="3024"/>
          <a:stretch>
            <a:fillRect/>
          </a:stretch>
        </p:blipFill>
        <p:spPr bwMode="auto">
          <a:xfrm>
            <a:off x="14969" y="1879018"/>
            <a:ext cx="10482668" cy="7544717"/>
          </a:xfrm>
          <a:prstGeom prst="rect">
            <a:avLst/>
          </a:prstGeom>
          <a:noFill/>
          <a:ln>
            <a:noFill/>
          </a:ln>
          <a:extLst>
            <a:ext uri="{53640926-AAD7-44D8-BBD7-CCE9431645EC}">
              <a14:shadowObscured xmlns:a14="http://schemas.microsoft.com/office/drawing/2010/main"/>
            </a:ext>
          </a:extLst>
        </p:spPr>
      </p:pic>
      <p:sp>
        <p:nvSpPr>
          <p:cNvPr id="111" name="楕円 110">
            <a:extLst>
              <a:ext uri="{FF2B5EF4-FFF2-40B4-BE49-F238E27FC236}">
                <a16:creationId xmlns:a16="http://schemas.microsoft.com/office/drawing/2014/main" id="{0D6077C6-9AD8-4441-8334-958C86984458}"/>
              </a:ext>
            </a:extLst>
          </p:cNvPr>
          <p:cNvSpPr/>
          <p:nvPr/>
        </p:nvSpPr>
        <p:spPr>
          <a:xfrm>
            <a:off x="75122" y="9192849"/>
            <a:ext cx="374067" cy="374067"/>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latin typeface="Yu Gothic UI Semibold" panose="020B0700000000000000" pitchFamily="50" charset="-128"/>
                <a:ea typeface="Yu Gothic UI Semibold" panose="020B0700000000000000" pitchFamily="50" charset="-128"/>
              </a:rPr>
              <a:t>２</a:t>
            </a:r>
          </a:p>
        </p:txBody>
      </p:sp>
      <p:sp>
        <p:nvSpPr>
          <p:cNvPr id="112" name="楕円 111">
            <a:extLst>
              <a:ext uri="{FF2B5EF4-FFF2-40B4-BE49-F238E27FC236}">
                <a16:creationId xmlns:a16="http://schemas.microsoft.com/office/drawing/2014/main" id="{09C482ED-B101-4709-90EB-6050A539887C}"/>
              </a:ext>
            </a:extLst>
          </p:cNvPr>
          <p:cNvSpPr/>
          <p:nvPr/>
        </p:nvSpPr>
        <p:spPr>
          <a:xfrm>
            <a:off x="12403325" y="9155744"/>
            <a:ext cx="374067" cy="374067"/>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latin typeface="Yu Gothic UI Semibold" panose="020B0700000000000000" pitchFamily="50" charset="-128"/>
                <a:ea typeface="Yu Gothic UI Semibold" panose="020B0700000000000000" pitchFamily="50" charset="-128"/>
              </a:rPr>
              <a:t>３</a:t>
            </a:r>
          </a:p>
        </p:txBody>
      </p:sp>
      <p:sp>
        <p:nvSpPr>
          <p:cNvPr id="3" name="テキスト ボックス 43">
            <a:extLst>
              <a:ext uri="{FF2B5EF4-FFF2-40B4-BE49-F238E27FC236}">
                <a16:creationId xmlns:a16="http://schemas.microsoft.com/office/drawing/2014/main" id="{92AF53F1-4CAD-FB52-07B0-F730DCE1D6B3}"/>
              </a:ext>
            </a:extLst>
          </p:cNvPr>
          <p:cNvSpPr txBox="1"/>
          <p:nvPr/>
        </p:nvSpPr>
        <p:spPr>
          <a:xfrm>
            <a:off x="5927793" y="1598964"/>
            <a:ext cx="2471037" cy="432000"/>
          </a:xfrm>
          <a:prstGeom prst="borderCallout1">
            <a:avLst>
              <a:gd name="adj1" fmla="val 97438"/>
              <a:gd name="adj2" fmla="val 20115"/>
              <a:gd name="adj3" fmla="val 406543"/>
              <a:gd name="adj4" fmla="val 42925"/>
            </a:avLst>
          </a:prstGeom>
          <a:solidFill>
            <a:srgbClr val="EFFDED"/>
          </a:solidFill>
          <a:ln w="19050">
            <a:solidFill>
              <a:srgbClr val="00B050"/>
            </a:solidFill>
            <a:headEnd type="none"/>
            <a:tailEnd type="ova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153035" indent="-153035" algn="just">
              <a:spcAft>
                <a:spcPts val="0"/>
              </a:spcAft>
            </a:pPr>
            <a:r>
              <a:rPr lang="ja-JP" sz="1050" b="1" kern="100" dirty="0">
                <a:solidFill>
                  <a:srgbClr val="00B05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特定用途制限地域（沿道地区）</a:t>
            </a:r>
            <a:endParaRPr lang="ja-JP" sz="1050" kern="100" dirty="0">
              <a:solidFill>
                <a:srgbClr val="00B050"/>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139700" indent="-139700" algn="just">
              <a:spcAft>
                <a:spcPts val="0"/>
              </a:spcAft>
            </a:pPr>
            <a:r>
              <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⇒「日常生活サービスのまとまり」として維持。</a:t>
            </a:r>
          </a:p>
        </p:txBody>
      </p:sp>
      <p:sp>
        <p:nvSpPr>
          <p:cNvPr id="114" name="テキスト ボックス 43">
            <a:extLst>
              <a:ext uri="{FF2B5EF4-FFF2-40B4-BE49-F238E27FC236}">
                <a16:creationId xmlns:a16="http://schemas.microsoft.com/office/drawing/2014/main" id="{616984E5-6E21-A747-17D2-4E59C7DFAF0E}"/>
              </a:ext>
            </a:extLst>
          </p:cNvPr>
          <p:cNvSpPr txBox="1"/>
          <p:nvPr/>
        </p:nvSpPr>
        <p:spPr>
          <a:xfrm>
            <a:off x="10003809" y="3023154"/>
            <a:ext cx="2699760" cy="1180389"/>
          </a:xfrm>
          <a:prstGeom prst="borderCallout1">
            <a:avLst>
              <a:gd name="adj1" fmla="val 53551"/>
              <a:gd name="adj2" fmla="val 34"/>
              <a:gd name="adj3" fmla="val 214410"/>
              <a:gd name="adj4" fmla="val -28695"/>
            </a:avLst>
          </a:prstGeom>
          <a:solidFill>
            <a:schemeClr val="accent6">
              <a:lumMod val="20000"/>
              <a:lumOff val="80000"/>
            </a:schemeClr>
          </a:solidFill>
          <a:ln w="19050" cmpd="dbl">
            <a:solidFill>
              <a:srgbClr val="00B050"/>
            </a:solidFill>
            <a:headEnd type="none"/>
            <a:tailEnd type="ova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153035" indent="-153035" algn="just">
              <a:spcAft>
                <a:spcPts val="0"/>
              </a:spcAft>
            </a:pPr>
            <a:r>
              <a:rPr lang="ja-JP" sz="1200" b="1" kern="100" dirty="0">
                <a:solidFill>
                  <a:srgbClr val="00B05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特定用途制限地域（田園居住地区）</a:t>
            </a:r>
            <a:endParaRPr lang="ja-JP" sz="1200" kern="100" dirty="0">
              <a:solidFill>
                <a:srgbClr val="00B050"/>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139700" indent="-139700" algn="just">
              <a:spcAft>
                <a:spcPts val="0"/>
              </a:spcAft>
            </a:pP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⇒現：田園居住地区のうち、既存ストックの有効活用、災害リスク、公共交通の利便性</a:t>
            </a:r>
            <a:r>
              <a:rPr lang="ja-JP" altLang="en-US"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など</a:t>
            </a: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の</a:t>
            </a:r>
            <a:r>
              <a:rPr lang="ja-JP" altLang="en-US"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観点から</a:t>
            </a: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「居住のまとまり」として</a:t>
            </a:r>
            <a:r>
              <a:rPr lang="ja-JP" altLang="en-US"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形成すべきエリアを設定</a:t>
            </a: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p>
          <a:p>
            <a:pPr marL="139700" indent="-139700" algn="just">
              <a:spcAft>
                <a:spcPts val="0"/>
              </a:spcAft>
            </a:pP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⇒制限内容はこれまでの田園居住地区と同様。</a:t>
            </a:r>
          </a:p>
        </p:txBody>
      </p:sp>
      <p:sp>
        <p:nvSpPr>
          <p:cNvPr id="115" name="テキスト ボックス 43">
            <a:extLst>
              <a:ext uri="{FF2B5EF4-FFF2-40B4-BE49-F238E27FC236}">
                <a16:creationId xmlns:a16="http://schemas.microsoft.com/office/drawing/2014/main" id="{9702315A-9362-ABDE-2FA6-4DB19F364751}"/>
              </a:ext>
            </a:extLst>
          </p:cNvPr>
          <p:cNvSpPr txBox="1"/>
          <p:nvPr/>
        </p:nvSpPr>
        <p:spPr>
          <a:xfrm>
            <a:off x="10201294" y="2286461"/>
            <a:ext cx="2279820" cy="432000"/>
          </a:xfrm>
          <a:prstGeom prst="borderCallout1">
            <a:avLst>
              <a:gd name="adj1" fmla="val 50653"/>
              <a:gd name="adj2" fmla="val -29"/>
              <a:gd name="adj3" fmla="val 358401"/>
              <a:gd name="adj4" fmla="val -28995"/>
            </a:avLst>
          </a:prstGeom>
          <a:solidFill>
            <a:srgbClr val="EBFAFF"/>
          </a:solidFill>
          <a:ln w="19050">
            <a:solidFill>
              <a:srgbClr val="00B0F0"/>
            </a:solidFill>
            <a:headEnd type="none"/>
            <a:tailEnd type="ova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153035" indent="-153035" algn="ctr">
              <a:spcAft>
                <a:spcPts val="0"/>
              </a:spcAft>
            </a:pPr>
            <a:r>
              <a:rPr lang="ja-JP" sz="1050" b="1" kern="100" dirty="0">
                <a:solidFill>
                  <a:srgbClr val="00B0F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特定用途制限地域（産業共生地区）</a:t>
            </a:r>
            <a:endParaRPr lang="ja-JP" sz="105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139700" indent="-139700">
              <a:spcAft>
                <a:spcPts val="0"/>
              </a:spcAft>
            </a:pPr>
            <a:r>
              <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⇒「工場等のまとまり」として維持。</a:t>
            </a:r>
          </a:p>
        </p:txBody>
      </p:sp>
      <p:sp>
        <p:nvSpPr>
          <p:cNvPr id="116" name="テキスト ボックス 43">
            <a:extLst>
              <a:ext uri="{FF2B5EF4-FFF2-40B4-BE49-F238E27FC236}">
                <a16:creationId xmlns:a16="http://schemas.microsoft.com/office/drawing/2014/main" id="{ACEAC19C-413A-0DE7-CCF0-6E63B50172CA}"/>
              </a:ext>
            </a:extLst>
          </p:cNvPr>
          <p:cNvSpPr txBox="1"/>
          <p:nvPr/>
        </p:nvSpPr>
        <p:spPr>
          <a:xfrm>
            <a:off x="8963274" y="1718314"/>
            <a:ext cx="2476041" cy="432000"/>
          </a:xfrm>
          <a:prstGeom prst="borderCallout1">
            <a:avLst>
              <a:gd name="adj1" fmla="val 101268"/>
              <a:gd name="adj2" fmla="val 7136"/>
              <a:gd name="adj3" fmla="val 704919"/>
              <a:gd name="adj4" fmla="val -9404"/>
            </a:avLst>
          </a:prstGeom>
          <a:solidFill>
            <a:srgbClr val="EFFDED"/>
          </a:solidFill>
          <a:ln w="19050">
            <a:solidFill>
              <a:srgbClr val="00B050"/>
            </a:solidFill>
            <a:headEnd type="none"/>
            <a:tailEnd type="ova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153035" indent="-153035" algn="just">
              <a:spcAft>
                <a:spcPts val="0"/>
              </a:spcAft>
            </a:pPr>
            <a:r>
              <a:rPr lang="ja-JP" sz="1050" b="1" kern="100" dirty="0">
                <a:solidFill>
                  <a:srgbClr val="00B05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特定用途制限地域（地域拠点地区）</a:t>
            </a:r>
            <a:endParaRPr lang="ja-JP" sz="1050" kern="100" dirty="0">
              <a:solidFill>
                <a:srgbClr val="00B050"/>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139700" indent="-139700" algn="just">
              <a:spcAft>
                <a:spcPts val="0"/>
              </a:spcAft>
            </a:pPr>
            <a:r>
              <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⇒「日常生活サービスのまとまり」として維持</a:t>
            </a:r>
            <a:r>
              <a:rPr lang="ja-JP" sz="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p>
        </p:txBody>
      </p:sp>
      <p:sp>
        <p:nvSpPr>
          <p:cNvPr id="117" name="テキスト ボックス 43">
            <a:extLst>
              <a:ext uri="{FF2B5EF4-FFF2-40B4-BE49-F238E27FC236}">
                <a16:creationId xmlns:a16="http://schemas.microsoft.com/office/drawing/2014/main" id="{5303BBBD-E9D2-34D3-DDEC-F108D64BC40D}"/>
              </a:ext>
            </a:extLst>
          </p:cNvPr>
          <p:cNvSpPr txBox="1"/>
          <p:nvPr/>
        </p:nvSpPr>
        <p:spPr>
          <a:xfrm>
            <a:off x="1358635" y="1883785"/>
            <a:ext cx="4176464" cy="1116000"/>
          </a:xfrm>
          <a:prstGeom prst="borderCallout1">
            <a:avLst>
              <a:gd name="adj1" fmla="val 81793"/>
              <a:gd name="adj2" fmla="val 99794"/>
              <a:gd name="adj3" fmla="val 140658"/>
              <a:gd name="adj4" fmla="val 114734"/>
            </a:avLst>
          </a:prstGeom>
          <a:solidFill>
            <a:srgbClr val="F7F9F1"/>
          </a:solidFill>
          <a:ln w="19050">
            <a:solidFill>
              <a:schemeClr val="accent3"/>
            </a:solidFill>
            <a:headEnd type="none"/>
            <a:tailEnd type="ova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153035" indent="-153035" algn="just">
              <a:spcAft>
                <a:spcPts val="0"/>
              </a:spcAft>
            </a:pPr>
            <a:r>
              <a:rPr lang="ja-JP" altLang="en-US" sz="1200" b="1" kern="100" dirty="0">
                <a:solidFill>
                  <a:schemeClr val="accent6">
                    <a:lumMod val="50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新：</a:t>
            </a:r>
            <a:r>
              <a:rPr lang="ja-JP" sz="1200" b="1" kern="100" dirty="0">
                <a:solidFill>
                  <a:schemeClr val="accent6">
                    <a:lumMod val="50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特定用途制限地域（田園保全地区）</a:t>
            </a:r>
            <a:endParaRPr lang="ja-JP" sz="1200" kern="100" dirty="0">
              <a:solidFill>
                <a:schemeClr val="accent6">
                  <a:lumMod val="50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139700" indent="-139700" algn="just">
              <a:spcAft>
                <a:spcPts val="0"/>
              </a:spcAft>
            </a:pP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⇒現：田園居住地区のうち、</a:t>
            </a:r>
            <a:r>
              <a:rPr lang="ja-JP" altLang="en-US"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まちのまとまりとなる</a:t>
            </a: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エリアを除き、</a:t>
            </a:r>
            <a:r>
              <a:rPr lang="ja-JP" sz="1000" u="sng"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田園保全地区に変更</a:t>
            </a: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する。</a:t>
            </a:r>
          </a:p>
          <a:p>
            <a:pPr marL="139700" indent="-139700" algn="just">
              <a:spcAft>
                <a:spcPts val="0"/>
              </a:spcAft>
            </a:pP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⇒田園保全地区では、</a:t>
            </a:r>
            <a:r>
              <a:rPr lang="ja-JP" altLang="en-US" sz="1000" u="sng"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市街地の拡大</a:t>
            </a:r>
            <a:r>
              <a:rPr lang="ja-JP" sz="1000" u="sng"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抑制を強化</a:t>
            </a: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する。</a:t>
            </a:r>
          </a:p>
          <a:p>
            <a:pPr marL="139700" indent="-139700" algn="just">
              <a:spcAft>
                <a:spcPts val="0"/>
              </a:spcAft>
            </a:pP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⇒具体的な変更点は、共同住宅・分譲住宅等の制限追加、店舗・飲食店・事務所等の立地を</a:t>
            </a:r>
            <a:r>
              <a:rPr lang="en-US"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1,500</a:t>
            </a: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㎡から</a:t>
            </a:r>
            <a:r>
              <a:rPr lang="en-US"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500</a:t>
            </a: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㎡に変更。</a:t>
            </a:r>
          </a:p>
        </p:txBody>
      </p:sp>
      <p:sp>
        <p:nvSpPr>
          <p:cNvPr id="118" name="テキスト ボックス 43">
            <a:extLst>
              <a:ext uri="{FF2B5EF4-FFF2-40B4-BE49-F238E27FC236}">
                <a16:creationId xmlns:a16="http://schemas.microsoft.com/office/drawing/2014/main" id="{E6E593C2-A26C-2903-AF90-F4C750FFF957}"/>
              </a:ext>
            </a:extLst>
          </p:cNvPr>
          <p:cNvSpPr txBox="1"/>
          <p:nvPr/>
        </p:nvSpPr>
        <p:spPr>
          <a:xfrm>
            <a:off x="135289" y="3117399"/>
            <a:ext cx="5019239" cy="864000"/>
          </a:xfrm>
          <a:prstGeom prst="borderCallout1">
            <a:avLst>
              <a:gd name="adj1" fmla="val 83201"/>
              <a:gd name="adj2" fmla="val 100246"/>
              <a:gd name="adj3" fmla="val 272060"/>
              <a:gd name="adj4" fmla="val 123921"/>
            </a:avLst>
          </a:prstGeom>
          <a:solidFill>
            <a:schemeClr val="lt1"/>
          </a:solidFill>
          <a:ln w="19050">
            <a:solidFill>
              <a:schemeClr val="tx1">
                <a:lumMod val="50000"/>
                <a:lumOff val="50000"/>
              </a:schemeClr>
            </a:solidFill>
            <a:headEnd type="none"/>
            <a:tailEnd type="ova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just">
              <a:spcAft>
                <a:spcPts val="0"/>
              </a:spcAft>
            </a:pPr>
            <a:r>
              <a:rPr lang="ja-JP" sz="1200" b="1" kern="100" dirty="0">
                <a:solidFill>
                  <a:srgbClr val="7F7F7F"/>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市街化調整区域の「まちのまとまり」外</a:t>
            </a:r>
            <a:r>
              <a:rPr lang="ja-JP" altLang="en-US" sz="1200" b="1" kern="100" dirty="0">
                <a:solidFill>
                  <a:srgbClr val="7F7F7F"/>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となる</a:t>
            </a:r>
            <a:r>
              <a:rPr lang="ja-JP" sz="1200" b="1" kern="100" dirty="0">
                <a:solidFill>
                  <a:srgbClr val="7F7F7F"/>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既存集落</a:t>
            </a:r>
            <a:endParaRPr 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139700" indent="-139700" algn="just">
              <a:spcAft>
                <a:spcPts val="0"/>
              </a:spcAft>
            </a:pP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⇒住環境の保全・地域コミュニティ維持に向けた地区計画（既存集落維持型）策定の支援。</a:t>
            </a:r>
          </a:p>
          <a:p>
            <a:pPr marL="139700" indent="-139700" algn="just">
              <a:spcAft>
                <a:spcPts val="0"/>
              </a:spcAft>
            </a:pP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sz="1000" u="sng"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地区計画策定により自己居住用住宅や日用品販売店舗等の立地が可能</a:t>
            </a: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p>
          <a:p>
            <a:pPr marL="139700" indent="-139700" algn="just">
              <a:spcAft>
                <a:spcPts val="0"/>
              </a:spcAft>
            </a:pP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市民・事業者の参画によるまちづくりの促進</a:t>
            </a: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p>
        </p:txBody>
      </p:sp>
      <p:sp>
        <p:nvSpPr>
          <p:cNvPr id="120" name="テキスト ボックス 43">
            <a:extLst>
              <a:ext uri="{FF2B5EF4-FFF2-40B4-BE49-F238E27FC236}">
                <a16:creationId xmlns:a16="http://schemas.microsoft.com/office/drawing/2014/main" id="{93DBB756-36DA-950D-FE6E-AC5E1B700045}"/>
              </a:ext>
            </a:extLst>
          </p:cNvPr>
          <p:cNvSpPr txBox="1"/>
          <p:nvPr/>
        </p:nvSpPr>
        <p:spPr>
          <a:xfrm>
            <a:off x="9292045" y="7513481"/>
            <a:ext cx="3411524" cy="1134029"/>
          </a:xfrm>
          <a:prstGeom prst="borderCallout1">
            <a:avLst>
              <a:gd name="adj1" fmla="val 30414"/>
              <a:gd name="adj2" fmla="val -216"/>
              <a:gd name="adj3" fmla="val -28209"/>
              <a:gd name="adj4" fmla="val -26139"/>
            </a:avLst>
          </a:prstGeom>
          <a:solidFill>
            <a:srgbClr val="FBE0FC"/>
          </a:solidFill>
          <a:ln w="19050" cmpd="sng">
            <a:solidFill>
              <a:srgbClr val="F250D7"/>
            </a:solidFill>
            <a:headEnd type="none"/>
            <a:tailEnd type="ova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just">
              <a:spcAft>
                <a:spcPts val="0"/>
              </a:spcAft>
            </a:pPr>
            <a:r>
              <a:rPr lang="ja-JP" sz="1200" b="1" kern="100" dirty="0">
                <a:solidFill>
                  <a:srgbClr val="F250D7"/>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市街化調整区域の「まちのまとまり」</a:t>
            </a:r>
            <a:endParaRPr 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139700" indent="-139700" algn="just">
              <a:spcBef>
                <a:spcPts val="300"/>
              </a:spcBef>
              <a:spcAft>
                <a:spcPts val="0"/>
              </a:spcAft>
            </a:pP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000" kern="100" dirty="0">
                <a:latin typeface="BIZ UDPゴシック" panose="020B0400000000000000" pitchFamily="50" charset="-128"/>
                <a:ea typeface="BIZ UDPゴシック" panose="020B0400000000000000" pitchFamily="50" charset="-128"/>
                <a:cs typeface="Times New Roman" panose="02020603050405020304" pitchFamily="18" charset="0"/>
              </a:rPr>
              <a:t>地域</a:t>
            </a: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における生活拠点として、維持・形成を図るエリア。</a:t>
            </a:r>
          </a:p>
          <a:p>
            <a:pPr marL="139700" indent="-139700" algn="just">
              <a:spcAft>
                <a:spcPts val="0"/>
              </a:spcAft>
            </a:pP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11</a:t>
            </a: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号条例区域として定め、自己居住用住宅等の立地を引き続き許容。</a:t>
            </a:r>
          </a:p>
          <a:p>
            <a:pPr marL="139700" indent="-139700" algn="just">
              <a:spcAft>
                <a:spcPts val="0"/>
              </a:spcAft>
            </a:pP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⇒居住者の生活利便性確保のため、</a:t>
            </a:r>
            <a:r>
              <a:rPr lang="en-US" sz="1000" u="sng"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1,500</a:t>
            </a:r>
            <a:r>
              <a:rPr lang="ja-JP" sz="1000" u="sng"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㎡までの店舗等の立地を許容</a:t>
            </a:r>
            <a:r>
              <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p>
        </p:txBody>
      </p:sp>
      <p:sp>
        <p:nvSpPr>
          <p:cNvPr id="121" name="テキスト ボックス 43">
            <a:extLst>
              <a:ext uri="{FF2B5EF4-FFF2-40B4-BE49-F238E27FC236}">
                <a16:creationId xmlns:a16="http://schemas.microsoft.com/office/drawing/2014/main" id="{629ADD07-0C11-A510-696E-3AF45A27700C}"/>
              </a:ext>
            </a:extLst>
          </p:cNvPr>
          <p:cNvSpPr txBox="1"/>
          <p:nvPr/>
        </p:nvSpPr>
        <p:spPr>
          <a:xfrm>
            <a:off x="9809599" y="6459552"/>
            <a:ext cx="2893970" cy="535675"/>
          </a:xfrm>
          <a:prstGeom prst="borderCallout1">
            <a:avLst>
              <a:gd name="adj1" fmla="val 30414"/>
              <a:gd name="adj2" fmla="val -216"/>
              <a:gd name="adj3" fmla="val 88176"/>
              <a:gd name="adj4" fmla="val -40320"/>
            </a:avLst>
          </a:prstGeom>
          <a:solidFill>
            <a:schemeClr val="accent1">
              <a:lumMod val="20000"/>
              <a:lumOff val="80000"/>
            </a:schemeClr>
          </a:solidFill>
          <a:ln w="19050" cmpd="sng">
            <a:solidFill>
              <a:schemeClr val="accent1"/>
            </a:solidFill>
            <a:prstDash val="dash"/>
            <a:headEnd type="none"/>
            <a:tailEnd type="ova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just">
              <a:lnSpc>
                <a:spcPts val="2000"/>
              </a:lnSpc>
              <a:spcAft>
                <a:spcPts val="0"/>
              </a:spcAft>
            </a:pPr>
            <a:r>
              <a:rPr lang="ja-JP" sz="1050" b="1" kern="100" dirty="0">
                <a:solidFill>
                  <a:schemeClr val="accent5">
                    <a:lumMod val="75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現：都市計画法</a:t>
            </a:r>
            <a:r>
              <a:rPr lang="en-US" sz="1050" b="1" kern="100" dirty="0">
                <a:solidFill>
                  <a:schemeClr val="accent5">
                    <a:lumMod val="75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rPr>
              <a:t>34</a:t>
            </a:r>
            <a:r>
              <a:rPr lang="ja-JP" sz="1050" b="1" kern="100" dirty="0">
                <a:solidFill>
                  <a:schemeClr val="accent5">
                    <a:lumMod val="75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条第</a:t>
            </a:r>
            <a:r>
              <a:rPr lang="en-US" sz="1050" b="1" kern="100" dirty="0">
                <a:solidFill>
                  <a:schemeClr val="accent5">
                    <a:lumMod val="75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rPr>
              <a:t>11</a:t>
            </a:r>
            <a:r>
              <a:rPr lang="ja-JP" sz="1050" b="1" kern="100" dirty="0">
                <a:solidFill>
                  <a:schemeClr val="accent5">
                    <a:lumMod val="75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号区域（連たん区域）</a:t>
            </a:r>
            <a:endParaRPr lang="ja-JP" sz="1050" kern="100" dirty="0">
              <a:solidFill>
                <a:schemeClr val="accent5">
                  <a:lumMod val="75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139700" indent="-139700" algn="just">
              <a:spcAft>
                <a:spcPts val="0"/>
              </a:spcAft>
            </a:pPr>
            <a:r>
              <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⇒区域を縮小し、これ以上の市街地の拡大を抑制。</a:t>
            </a:r>
          </a:p>
        </p:txBody>
      </p:sp>
      <p:sp>
        <p:nvSpPr>
          <p:cNvPr id="122" name="矢印: 下 44">
            <a:extLst>
              <a:ext uri="{FF2B5EF4-FFF2-40B4-BE49-F238E27FC236}">
                <a16:creationId xmlns:a16="http://schemas.microsoft.com/office/drawing/2014/main" id="{C5893C8D-B15E-BCB6-F5FB-0003C4A4D33B}"/>
              </a:ext>
            </a:extLst>
          </p:cNvPr>
          <p:cNvSpPr/>
          <p:nvPr/>
        </p:nvSpPr>
        <p:spPr>
          <a:xfrm>
            <a:off x="10329032" y="7124907"/>
            <a:ext cx="444675" cy="284194"/>
          </a:xfrm>
          <a:prstGeom prst="downArrow">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123" name="テキスト ボックス 42">
            <a:extLst>
              <a:ext uri="{FF2B5EF4-FFF2-40B4-BE49-F238E27FC236}">
                <a16:creationId xmlns:a16="http://schemas.microsoft.com/office/drawing/2014/main" id="{776843F5-D6D8-0872-1C6B-A795E025CC8B}"/>
              </a:ext>
            </a:extLst>
          </p:cNvPr>
          <p:cNvSpPr txBox="1"/>
          <p:nvPr/>
        </p:nvSpPr>
        <p:spPr>
          <a:xfrm>
            <a:off x="10785583" y="7135224"/>
            <a:ext cx="1307465" cy="263559"/>
          </a:xfrm>
          <a:prstGeom prst="rect">
            <a:avLst/>
          </a:prstGeom>
          <a:noFill/>
          <a:ln w="6350">
            <a:noFill/>
          </a:ln>
        </p:spPr>
        <p:txBody>
          <a:bodyPr rot="0" spcFirstLastPara="0" vert="horz" wrap="none" lIns="91440" tIns="45720" rIns="91440" bIns="45720" numCol="1" spcCol="0" rtlCol="0" fromWordArt="0" anchor="t" anchorCtr="0" forceAA="0" compatLnSpc="1">
            <a:prstTxWarp prst="textNoShape">
              <a:avLst/>
            </a:prstTxWarp>
            <a:noAutofit/>
          </a:bodyPr>
          <a:lstStyle/>
          <a:p>
            <a:pPr algn="just">
              <a:spcAft>
                <a:spcPts val="0"/>
              </a:spcAft>
            </a:pPr>
            <a:r>
              <a:rPr lang="ja-JP" sz="1100" b="1" kern="100" dirty="0">
                <a:solidFill>
                  <a:schemeClr val="accent5">
                    <a:lumMod val="75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区域を縮小・変更</a:t>
            </a:r>
          </a:p>
        </p:txBody>
      </p:sp>
      <p:sp>
        <p:nvSpPr>
          <p:cNvPr id="124" name="テキスト ボックス 43">
            <a:extLst>
              <a:ext uri="{FF2B5EF4-FFF2-40B4-BE49-F238E27FC236}">
                <a16:creationId xmlns:a16="http://schemas.microsoft.com/office/drawing/2014/main" id="{C897BF45-4825-A3DB-BD97-6BDDBCD8F425}"/>
              </a:ext>
            </a:extLst>
          </p:cNvPr>
          <p:cNvSpPr txBox="1"/>
          <p:nvPr/>
        </p:nvSpPr>
        <p:spPr>
          <a:xfrm>
            <a:off x="382355" y="4099787"/>
            <a:ext cx="3602576" cy="612000"/>
          </a:xfrm>
          <a:prstGeom prst="borderCallout1">
            <a:avLst>
              <a:gd name="adj1" fmla="val 83201"/>
              <a:gd name="adj2" fmla="val 100246"/>
              <a:gd name="adj3" fmla="val 353679"/>
              <a:gd name="adj4" fmla="val 179616"/>
            </a:avLst>
          </a:prstGeom>
          <a:solidFill>
            <a:schemeClr val="lt1"/>
          </a:solidFill>
          <a:ln w="19050">
            <a:solidFill>
              <a:schemeClr val="accent2"/>
            </a:solidFill>
            <a:headEnd type="none"/>
            <a:tailEnd type="ova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just">
              <a:spcAft>
                <a:spcPts val="0"/>
              </a:spcAft>
            </a:pPr>
            <a:r>
              <a:rPr lang="ja-JP" sz="1200" b="1" kern="100" dirty="0">
                <a:solidFill>
                  <a:srgbClr val="C0504D"/>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市街化調整区域の鉄道駅周辺</a:t>
            </a:r>
            <a:endParaRPr 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139700" indent="-139700" algn="just">
              <a:spcAft>
                <a:spcPts val="0"/>
              </a:spcAft>
            </a:pPr>
            <a:r>
              <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⇒地区計画（鉄道駅周辺型）策定により、</a:t>
            </a:r>
            <a:r>
              <a:rPr lang="ja-JP" sz="900" u="sng"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事務所等の立地も可能</a:t>
            </a:r>
            <a:r>
              <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p>
          <a:p>
            <a:pPr marL="139700" indent="-139700" algn="just">
              <a:spcAft>
                <a:spcPts val="0"/>
              </a:spcAft>
            </a:pPr>
            <a:r>
              <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⇒交通利便性を活かした交流人口の増加や多様な機能の集積を促進。</a:t>
            </a:r>
          </a:p>
        </p:txBody>
      </p:sp>
      <p:sp>
        <p:nvSpPr>
          <p:cNvPr id="125" name="テキスト ボックス 42">
            <a:extLst>
              <a:ext uri="{FF2B5EF4-FFF2-40B4-BE49-F238E27FC236}">
                <a16:creationId xmlns:a16="http://schemas.microsoft.com/office/drawing/2014/main" id="{45856FC4-8262-C7C5-491B-FB00B1D34F96}"/>
              </a:ext>
            </a:extLst>
          </p:cNvPr>
          <p:cNvSpPr txBox="1"/>
          <p:nvPr/>
        </p:nvSpPr>
        <p:spPr>
          <a:xfrm>
            <a:off x="5970803" y="9165764"/>
            <a:ext cx="6292383" cy="273519"/>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ja-JP" sz="1100" kern="100" dirty="0">
                <a:solidFill>
                  <a:srgbClr val="EE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※既存住宅の建替え、農家住宅や分家住宅、線引き前からの宅地内の建物等の立地は今後も可能</a:t>
            </a:r>
            <a:endParaRPr lang="ja-JP" sz="11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127" name="テキスト ボックス 126">
            <a:extLst>
              <a:ext uri="{FF2B5EF4-FFF2-40B4-BE49-F238E27FC236}">
                <a16:creationId xmlns:a16="http://schemas.microsoft.com/office/drawing/2014/main" id="{07EA2645-AED6-85DC-89C9-E345F84E90C5}"/>
              </a:ext>
            </a:extLst>
          </p:cNvPr>
          <p:cNvSpPr txBox="1"/>
          <p:nvPr/>
        </p:nvSpPr>
        <p:spPr>
          <a:xfrm>
            <a:off x="2183643" y="5976528"/>
            <a:ext cx="2070091" cy="1018699"/>
          </a:xfrm>
          <a:prstGeom prst="roundRect">
            <a:avLst>
              <a:gd name="adj" fmla="val 12005"/>
            </a:avLst>
          </a:prstGeom>
          <a:noFill/>
          <a:ln w="12700">
            <a:solidFill>
              <a:schemeClr val="tx1"/>
            </a:solidFill>
          </a:ln>
        </p:spPr>
        <p:txBody>
          <a:bodyPr wrap="square" rtlCol="0">
            <a:spAutoFit/>
          </a:bodyPr>
          <a:lstStyle/>
          <a:p>
            <a:r>
              <a:rPr kumimoji="1" lang="ja-JP" altLang="en-US" sz="800" dirty="0">
                <a:latin typeface="BIZ UDPゴシック" panose="020B0400000000000000" pitchFamily="50" charset="-128"/>
                <a:ea typeface="BIZ UDPゴシック" panose="020B0400000000000000" pitchFamily="50" charset="-128"/>
              </a:rPr>
              <a:t>洪水浸水深が</a:t>
            </a:r>
            <a:r>
              <a:rPr kumimoji="1" lang="en-US" altLang="ja-JP" sz="800" dirty="0">
                <a:latin typeface="BIZ UDPゴシック" panose="020B0400000000000000" pitchFamily="50" charset="-128"/>
                <a:ea typeface="BIZ UDPゴシック" panose="020B0400000000000000" pitchFamily="50" charset="-128"/>
              </a:rPr>
              <a:t>3.0m</a:t>
            </a:r>
            <a:r>
              <a:rPr kumimoji="1" lang="ja-JP" altLang="en-US" sz="800" dirty="0">
                <a:latin typeface="BIZ UDPゴシック" panose="020B0400000000000000" pitchFamily="50" charset="-128"/>
                <a:ea typeface="BIZ UDPゴシック" panose="020B0400000000000000" pitchFamily="50" charset="-128"/>
              </a:rPr>
              <a:t>を超えると想定される範囲、家屋倒壊等氾濫想定区域（氾濫流、河岸浸食）、土砂災害特別警戒区域、土砂災害警戒区域、災害危険区域（急傾斜地崩壊危険区域）、急傾斜地崩壊危険個所、土石流危険区域及び保安林は「まちのまとまり」から除く。</a:t>
            </a:r>
          </a:p>
        </p:txBody>
      </p:sp>
      <p:sp>
        <p:nvSpPr>
          <p:cNvPr id="128" name="正方形/長方形 127">
            <a:extLst>
              <a:ext uri="{FF2B5EF4-FFF2-40B4-BE49-F238E27FC236}">
                <a16:creationId xmlns:a16="http://schemas.microsoft.com/office/drawing/2014/main" id="{5820D783-489B-6191-0268-8D5B987555AB}"/>
              </a:ext>
            </a:extLst>
          </p:cNvPr>
          <p:cNvSpPr/>
          <p:nvPr/>
        </p:nvSpPr>
        <p:spPr>
          <a:xfrm>
            <a:off x="-144" y="381727"/>
            <a:ext cx="12801600" cy="24335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1" name="テキスト ボックス 130">
            <a:extLst>
              <a:ext uri="{FF2B5EF4-FFF2-40B4-BE49-F238E27FC236}">
                <a16:creationId xmlns:a16="http://schemas.microsoft.com/office/drawing/2014/main" id="{A9D54749-6ADF-9BC2-FE87-B8C303E61438}"/>
              </a:ext>
            </a:extLst>
          </p:cNvPr>
          <p:cNvSpPr txBox="1"/>
          <p:nvPr/>
        </p:nvSpPr>
        <p:spPr>
          <a:xfrm>
            <a:off x="262155" y="80449"/>
            <a:ext cx="9253183" cy="523220"/>
          </a:xfrm>
          <a:prstGeom prst="rect">
            <a:avLst/>
          </a:prstGeom>
          <a:noFill/>
        </p:spPr>
        <p:txBody>
          <a:bodyPr wrap="square" rtlCol="0">
            <a:spAutoFit/>
          </a:bodyPr>
          <a:lstStyle/>
          <a:p>
            <a:r>
              <a:rPr kumimoji="1" lang="ja-JP" altLang="en-US" sz="2800" b="1" dirty="0">
                <a:solidFill>
                  <a:schemeClr val="accent1">
                    <a:lumMod val="75000"/>
                  </a:schemeClr>
                </a:solidFill>
                <a:latin typeface="BIZ UDPゴシック" panose="020B0400000000000000" pitchFamily="50" charset="-128"/>
                <a:ea typeface="BIZ UDPゴシック" panose="020B0400000000000000" pitchFamily="50" charset="-128"/>
              </a:rPr>
              <a:t>土地利用制度の見直しイメージ</a:t>
            </a:r>
            <a:endParaRPr kumimoji="1" lang="en-US" altLang="ja-JP" sz="2800" b="1" dirty="0">
              <a:solidFill>
                <a:schemeClr val="accent1">
                  <a:lumMod val="75000"/>
                </a:schemeClr>
              </a:solidFill>
              <a:latin typeface="BIZ UDPゴシック" panose="020B0400000000000000" pitchFamily="50" charset="-128"/>
              <a:ea typeface="BIZ UDPゴシック" panose="020B0400000000000000" pitchFamily="50" charset="-128"/>
            </a:endParaRPr>
          </a:p>
        </p:txBody>
      </p:sp>
      <p:sp>
        <p:nvSpPr>
          <p:cNvPr id="132" name="テキスト ボックス 43">
            <a:extLst>
              <a:ext uri="{FF2B5EF4-FFF2-40B4-BE49-F238E27FC236}">
                <a16:creationId xmlns:a16="http://schemas.microsoft.com/office/drawing/2014/main" id="{39C03FB1-A30C-F47E-C742-94644B5488E8}"/>
              </a:ext>
            </a:extLst>
          </p:cNvPr>
          <p:cNvSpPr txBox="1"/>
          <p:nvPr/>
        </p:nvSpPr>
        <p:spPr>
          <a:xfrm>
            <a:off x="10214963" y="4429736"/>
            <a:ext cx="2471037" cy="432000"/>
          </a:xfrm>
          <a:prstGeom prst="borderCallout1">
            <a:avLst>
              <a:gd name="adj1" fmla="val 55662"/>
              <a:gd name="adj2" fmla="val -822"/>
              <a:gd name="adj3" fmla="val 304715"/>
              <a:gd name="adj4" fmla="val -23841"/>
            </a:avLst>
          </a:prstGeom>
          <a:solidFill>
            <a:srgbClr val="EFFDED"/>
          </a:solidFill>
          <a:ln w="19050">
            <a:solidFill>
              <a:srgbClr val="00B050"/>
            </a:solidFill>
            <a:headEnd type="none"/>
            <a:tailEnd type="ova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153035" indent="-153035" algn="just">
              <a:spcAft>
                <a:spcPts val="0"/>
              </a:spcAft>
            </a:pPr>
            <a:r>
              <a:rPr lang="ja-JP" sz="1050" b="1" kern="100" dirty="0">
                <a:solidFill>
                  <a:srgbClr val="00B05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特定用途制限地域（沿道地区）</a:t>
            </a:r>
            <a:endParaRPr lang="ja-JP" sz="1050" kern="100" dirty="0">
              <a:solidFill>
                <a:srgbClr val="00B050"/>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139700" indent="-139700" algn="just">
              <a:spcAft>
                <a:spcPts val="0"/>
              </a:spcAft>
            </a:pPr>
            <a:r>
              <a:rPr 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⇒「日常生活サービスのまとまり」として維持。</a:t>
            </a:r>
          </a:p>
        </p:txBody>
      </p:sp>
      <p:sp>
        <p:nvSpPr>
          <p:cNvPr id="133" name="テキスト ボックス 132">
            <a:extLst>
              <a:ext uri="{FF2B5EF4-FFF2-40B4-BE49-F238E27FC236}">
                <a16:creationId xmlns:a16="http://schemas.microsoft.com/office/drawing/2014/main" id="{01975B0D-C7F1-8EB0-BEE7-444379B5F91F}"/>
              </a:ext>
            </a:extLst>
          </p:cNvPr>
          <p:cNvSpPr txBox="1"/>
          <p:nvPr/>
        </p:nvSpPr>
        <p:spPr>
          <a:xfrm>
            <a:off x="240049" y="685222"/>
            <a:ext cx="12321214" cy="807913"/>
          </a:xfrm>
          <a:prstGeom prst="rect">
            <a:avLst/>
          </a:prstGeom>
          <a:noFill/>
          <a:ln w="19050">
            <a:solidFill>
              <a:schemeClr val="tx1"/>
            </a:solidFill>
          </a:ln>
        </p:spPr>
        <p:txBody>
          <a:bodyPr wrap="square" rtlCol="0">
            <a:spAutoFit/>
          </a:bodyPr>
          <a:lstStyle/>
          <a:p>
            <a:r>
              <a:rPr kumimoji="1" lang="ja-JP" altLang="en-US" sz="1400" dirty="0">
                <a:latin typeface="BIZ UDPゴシック" panose="020B0400000000000000" pitchFamily="50" charset="-128"/>
                <a:ea typeface="BIZ UDPゴシック" panose="020B0400000000000000" pitchFamily="50" charset="-128"/>
              </a:rPr>
              <a:t>○ 市街化調整区域や非線引き都市計画区域の用途地域外においても、「コンパクト・プラス・ネットワーク」の観点から、一定の利便性の確保やコミュニティの維持により暮らしやすさを確保する</a:t>
            </a:r>
            <a:r>
              <a:rPr kumimoji="1" lang="ja-JP" altLang="en-US" sz="1600" dirty="0">
                <a:solidFill>
                  <a:srgbClr val="FF3300"/>
                </a:solidFill>
                <a:latin typeface="BIZ UDPゴシック" panose="020B0400000000000000" pitchFamily="50" charset="-128"/>
                <a:ea typeface="BIZ UDPゴシック" panose="020B0400000000000000" pitchFamily="50" charset="-128"/>
              </a:rPr>
              <a:t>「まちのまとまり」</a:t>
            </a:r>
            <a:r>
              <a:rPr kumimoji="1" lang="ja-JP" altLang="en-US" sz="1400" dirty="0">
                <a:latin typeface="BIZ UDPゴシック" panose="020B0400000000000000" pitchFamily="50" charset="-128"/>
                <a:ea typeface="BIZ UDPゴシック" panose="020B0400000000000000" pitchFamily="50" charset="-128"/>
              </a:rPr>
              <a:t>エリアを設定。</a:t>
            </a:r>
            <a:endParaRPr kumimoji="1" lang="en-US" altLang="ja-JP" sz="1400" dirty="0">
              <a:latin typeface="BIZ UDPゴシック" panose="020B0400000000000000" pitchFamily="50" charset="-128"/>
              <a:ea typeface="BIZ UDPゴシック" panose="020B0400000000000000" pitchFamily="50" charset="-128"/>
            </a:endParaRPr>
          </a:p>
          <a:p>
            <a:pPr>
              <a:spcBef>
                <a:spcPts val="300"/>
              </a:spcBef>
            </a:pPr>
            <a:r>
              <a:rPr lang="ja-JP" altLang="en-US" sz="1400" dirty="0">
                <a:latin typeface="BIZ UDPゴシック" panose="020B0400000000000000" pitchFamily="50" charset="-128"/>
                <a:ea typeface="BIZ UDPゴシック" panose="020B0400000000000000" pitchFamily="50" charset="-128"/>
              </a:rPr>
              <a:t>○ これ以上の市街地の拡大を抑制し、「まちのまとまり」エリアを地域の拠点として形成していくため、現在の土地利用を見直し。</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5" name="テキスト ボックス 43">
            <a:extLst>
              <a:ext uri="{FF2B5EF4-FFF2-40B4-BE49-F238E27FC236}">
                <a16:creationId xmlns:a16="http://schemas.microsoft.com/office/drawing/2014/main" id="{45DBD846-4DAE-F02C-740B-4D5432C76B18}"/>
              </a:ext>
            </a:extLst>
          </p:cNvPr>
          <p:cNvSpPr txBox="1"/>
          <p:nvPr/>
        </p:nvSpPr>
        <p:spPr>
          <a:xfrm>
            <a:off x="10329032" y="5069279"/>
            <a:ext cx="2374537" cy="1180389"/>
          </a:xfrm>
          <a:prstGeom prst="borderCallout1">
            <a:avLst>
              <a:gd name="adj1" fmla="val 87887"/>
              <a:gd name="adj2" fmla="val -1311"/>
              <a:gd name="adj3" fmla="val 166369"/>
              <a:gd name="adj4" fmla="val -115970"/>
            </a:avLst>
          </a:prstGeom>
          <a:solidFill>
            <a:srgbClr val="FFFFB9"/>
          </a:solidFill>
          <a:ln w="19050" cmpd="sng">
            <a:solidFill>
              <a:schemeClr val="tx1"/>
            </a:solidFill>
            <a:headEnd type="none"/>
            <a:tailEnd type="ova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just">
              <a:lnSpc>
                <a:spcPts val="1080"/>
              </a:lnSpc>
              <a:spcAft>
                <a:spcPts val="0"/>
              </a:spcAft>
            </a:pPr>
            <a:r>
              <a:rPr lang="ja-JP" sz="1100" b="1" kern="100" dirty="0">
                <a:solidFill>
                  <a:srgbClr val="948A54"/>
                </a:solidFill>
                <a:effectLst/>
                <a:latin typeface="Meiryo UI" panose="020B0604030504040204" pitchFamily="50" charset="-128"/>
                <a:ea typeface="Meiryo UI" panose="020B0604030504040204" pitchFamily="50" charset="-128"/>
                <a:cs typeface="Times New Roman" panose="02020603050405020304" pitchFamily="18" charset="0"/>
              </a:rPr>
              <a:t>都市計画法</a:t>
            </a:r>
            <a:r>
              <a:rPr lang="en-US" sz="1100" b="1" kern="100" dirty="0">
                <a:solidFill>
                  <a:srgbClr val="948A54"/>
                </a:solidFill>
                <a:effectLst/>
                <a:latin typeface="Meiryo UI" panose="020B0604030504040204" pitchFamily="50" charset="-128"/>
                <a:ea typeface="Meiryo UI" panose="020B0604030504040204" pitchFamily="50" charset="-128"/>
                <a:cs typeface="Times New Roman" panose="02020603050405020304" pitchFamily="18" charset="0"/>
              </a:rPr>
              <a:t>34</a:t>
            </a:r>
            <a:r>
              <a:rPr lang="ja-JP" sz="1100" b="1" kern="100" dirty="0">
                <a:solidFill>
                  <a:srgbClr val="948A54"/>
                </a:solidFill>
                <a:effectLst/>
                <a:latin typeface="Meiryo UI" panose="020B0604030504040204" pitchFamily="50" charset="-128"/>
                <a:ea typeface="Meiryo UI" panose="020B0604030504040204" pitchFamily="50" charset="-128"/>
                <a:cs typeface="Times New Roman" panose="02020603050405020304" pitchFamily="18" charset="0"/>
              </a:rPr>
              <a:t>条</a:t>
            </a:r>
            <a:r>
              <a:rPr lang="en-US" sz="1100" b="1" kern="100" dirty="0">
                <a:solidFill>
                  <a:srgbClr val="948A54"/>
                </a:solidFill>
                <a:effectLst/>
                <a:latin typeface="Meiryo UI" panose="020B0604030504040204" pitchFamily="50" charset="-128"/>
                <a:ea typeface="Meiryo UI" panose="020B0604030504040204" pitchFamily="50" charset="-128"/>
                <a:cs typeface="Times New Roman" panose="02020603050405020304" pitchFamily="18" charset="0"/>
              </a:rPr>
              <a:t>14</a:t>
            </a:r>
            <a:r>
              <a:rPr lang="ja-JP" sz="1100" b="1" kern="100" dirty="0">
                <a:solidFill>
                  <a:srgbClr val="948A54"/>
                </a:solidFill>
                <a:effectLst/>
                <a:latin typeface="Meiryo UI" panose="020B0604030504040204" pitchFamily="50" charset="-128"/>
                <a:ea typeface="Meiryo UI" panose="020B0604030504040204" pitchFamily="50" charset="-128"/>
                <a:cs typeface="Times New Roman" panose="02020603050405020304" pitchFamily="18" charset="0"/>
              </a:rPr>
              <a:t>号開発審査会提案基準</a:t>
            </a:r>
            <a:r>
              <a:rPr lang="en-US" sz="1100" b="1" kern="100" dirty="0">
                <a:solidFill>
                  <a:srgbClr val="948A54"/>
                </a:solidFill>
                <a:effectLst/>
                <a:latin typeface="Meiryo UI" panose="020B0604030504040204" pitchFamily="50" charset="-128"/>
                <a:ea typeface="Meiryo UI" panose="020B0604030504040204" pitchFamily="50" charset="-128"/>
                <a:cs typeface="Times New Roman" panose="02020603050405020304" pitchFamily="18" charset="0"/>
              </a:rPr>
              <a:t>8-2</a:t>
            </a:r>
            <a:r>
              <a:rPr lang="ja-JP" sz="1100" b="1" kern="100" dirty="0">
                <a:solidFill>
                  <a:srgbClr val="948A54"/>
                </a:solidFill>
                <a:effectLst/>
                <a:latin typeface="Meiryo UI" panose="020B0604030504040204" pitchFamily="50" charset="-128"/>
                <a:ea typeface="Meiryo UI" panose="020B0604030504040204" pitchFamily="50" charset="-128"/>
                <a:cs typeface="Times New Roman" panose="02020603050405020304" pitchFamily="18" charset="0"/>
              </a:rPr>
              <a:t>（指定路線沿道における大規模小売店舗の立地基準）</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139700" indent="-139700" algn="just">
              <a:lnSpc>
                <a:spcPts val="1080"/>
              </a:lnSpc>
              <a:spcAft>
                <a:spcPts val="0"/>
              </a:spcAft>
            </a:pPr>
            <a:r>
              <a:rPr lang="ja-JP" sz="10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立地可能な大規模小売店舗の規模を</a:t>
            </a:r>
            <a: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t>10,000</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から</a:t>
            </a:r>
            <a: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t>3,000</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㎡に変更（敷地規模は</a:t>
            </a:r>
            <a: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t>10,000</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㎡以下）</a:t>
            </a:r>
            <a:endParaRPr lang="en-US" altLang="ja-JP" sz="1000" kern="100" dirty="0">
              <a:latin typeface="Meiryo UI" panose="020B0604030504040204" pitchFamily="50" charset="-128"/>
              <a:ea typeface="Meiryo UI" panose="020B0604030504040204" pitchFamily="50" charset="-128"/>
              <a:cs typeface="Times New Roman" panose="02020603050405020304" pitchFamily="18" charset="0"/>
            </a:endParaRPr>
          </a:p>
          <a:p>
            <a:pPr marL="139700" indent="-139700" algn="just">
              <a:lnSpc>
                <a:spcPts val="1080"/>
              </a:lnSpc>
              <a:spcAft>
                <a:spcPts val="0"/>
              </a:spcAft>
            </a:pP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　　用途を「食料品スーパー」に限定。</a:t>
            </a:r>
            <a:endParaRPr 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61210203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https_x003a__x002f__x002f_maecore_x002e_sharepoint_x002e_com_x002f__x003a_f_x003a__x002f_s_x002f_12010000tg_x002f_Eif7GQQsDFBIqqIw1Uz_piQB85RaHSQLPZAekBztYX5FxQ_x003f_e_x003d_TabLt5 xmlns="e8f7edb7-df36-41e4-b0e9-dbf4e26f1a20" xsi:nil="true"/>
    <_x4e8b__x696d__x5e74__x5ea6_ xmlns="e8f7edb7-df36-41e4-b0e9-dbf4e26f1a20" xsi:nil="true"/>
    <TaxCatchAll xmlns="b3536974-9fce-4a35-afcf-ef12334c33a6" xsi:nil="true"/>
    <lcf76f155ced4ddcb4097134ff3c332f xmlns="e8f7edb7-df36-41e4-b0e9-dbf4e26f1a20">
      <Terms xmlns="http://schemas.microsoft.com/office/infopath/2007/PartnerControls"/>
    </lcf76f155ced4ddcb4097134ff3c332f>
    <_Flow_SignoffStatus xmlns="e8f7edb7-df36-41e4-b0e9-dbf4e26f1a20" xsi:nil="true"/>
    <_x65e5__x6642_ xmlns="e8f7edb7-df36-41e4-b0e9-dbf4e26f1a20">2024-05-28T15:00:00+00:00</_x65e5__x6642_>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25F36561A58AA54D99E6E3E1D36EB52A" ma:contentTypeVersion="22" ma:contentTypeDescription="新しいドキュメントを作成します。" ma:contentTypeScope="" ma:versionID="856a78543b3f41bb5d60519a28ee82a9">
  <xsd:schema xmlns:xsd="http://www.w3.org/2001/XMLSchema" xmlns:xs="http://www.w3.org/2001/XMLSchema" xmlns:p="http://schemas.microsoft.com/office/2006/metadata/properties" xmlns:ns2="e8f7edb7-df36-41e4-b0e9-dbf4e26f1a20" xmlns:ns3="b3536974-9fce-4a35-afcf-ef12334c33a6" targetNamespace="http://schemas.microsoft.com/office/2006/metadata/properties" ma:root="true" ma:fieldsID="ac288435f64018ab011f2790f7ff0cf7" ns2:_="" ns3:_="">
    <xsd:import namespace="e8f7edb7-df36-41e4-b0e9-dbf4e26f1a20"/>
    <xsd:import namespace="b3536974-9fce-4a35-afcf-ef12334c33a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ObjectDetectorVersions" minOccurs="0"/>
                <xsd:element ref="ns2:MediaLengthInSeconds" minOccurs="0"/>
                <xsd:element ref="ns3:SharedWithUsers" minOccurs="0"/>
                <xsd:element ref="ns3:SharedWithDetails" minOccurs="0"/>
                <xsd:element ref="ns2:MediaServiceSearchProperties" minOccurs="0"/>
                <xsd:element ref="ns2:_x4e8b__x696d__x5e74__x5ea6_" minOccurs="0"/>
                <xsd:element ref="ns2:_x65e5__x6642_" minOccurs="0"/>
                <xsd:element ref="ns2:MediaServiceLocation" minOccurs="0"/>
                <xsd:element ref="ns2:_Flow_SignoffStatus" minOccurs="0"/>
                <xsd:element ref="ns2:https_x003a__x002f__x002f_maecore_x002e_sharepoint_x002e_com_x002f__x003a_f_x003a__x002f_s_x002f_12010000tg_x002f_Eif7GQQsDFBIqqIw1Uz_piQB85RaHSQLPZAekBztYX5FxQ_x003f_e_x003d_TabLt5"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f7edb7-df36-41e4-b0e9-dbf4e26f1a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画像タグ" ma:readOnly="false" ma:fieldId="{5cf76f15-5ced-4ddc-b409-7134ff3c332f}" ma:taxonomyMulti="true" ma:sspId="de0be0ea-2966-4b22-9820-15b7a2053ba1"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hidden="true" ma:internalName="MediaServiceOCR"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x4e8b__x696d__x5e74__x5ea6_" ma:index="22" nillable="true" ma:displayName="事業年度" ma:format="Dropdown" ma:internalName="_x4e8b__x696d__x5e74__x5ea6_">
      <xsd:simpleType>
        <xsd:restriction base="dms:Choice">
          <xsd:enumeration value="R5"/>
          <xsd:enumeration value="R6"/>
          <xsd:enumeration value="R7"/>
        </xsd:restriction>
      </xsd:simpleType>
    </xsd:element>
    <xsd:element name="_x65e5__x6642_" ma:index="23" nillable="true" ma:displayName="日時" ma:default="2024-05-28T15:00:00.000Z" ma:format="DateOnly" ma:internalName="_x65e5__x6642_">
      <xsd:simpleType>
        <xsd:restriction base="dms:DateTime"/>
      </xsd:simpleType>
    </xsd:element>
    <xsd:element name="MediaServiceLocation" ma:index="24" nillable="true" ma:displayName="Location" ma:indexed="true" ma:internalName="MediaServiceLocation" ma:readOnly="true">
      <xsd:simpleType>
        <xsd:restriction base="dms:Text"/>
      </xsd:simpleType>
    </xsd:element>
    <xsd:element name="_Flow_SignoffStatus" ma:index="25" nillable="true" ma:displayName="承認の状態" ma:internalName="_x627f__x8a8d__x306e__x72b6__x614b_">
      <xsd:simpleType>
        <xsd:restriction base="dms:Text"/>
      </xsd:simpleType>
    </xsd:element>
    <xsd:element name="https_x003a__x002f__x002f_maecore_x002e_sharepoint_x002e_com_x002f__x003a_f_x003a__x002f_s_x002f_12010000tg_x002f_Eif7GQQsDFBIqqIw1Uz_piQB85RaHSQLPZAekBztYX5FxQ_x003f_e_x003d_TabLt5" ma:index="26" nillable="true" ma:displayName="https://maecore.sharepoint.com/:f:/s/12010000tg/Eif7GQQsDFBIqqIw1Uz_piQB85RaHSQLPZAekBztYX5FxQ?e=TabLt5" ma:format="Dropdown" ma:internalName="https_x003a__x002f__x002f_maecore_x002e_sharepoint_x002e_com_x002f__x003a_f_x003a__x002f_s_x002f_12010000tg_x002f_Eif7GQQsDFBIqqIw1Uz_piQB85RaHSQLPZAekBztYX5FxQ_x003f_e_x003d_TabLt5">
      <xsd:simpleType>
        <xsd:restriction base="dms:Text">
          <xsd:maxLength value="255"/>
        </xsd:restrictio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3536974-9fce-4a35-afcf-ef12334c33a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c511fa4-cb67-4a7a-88b9-fc31e717cdc9}" ma:internalName="TaxCatchAll" ma:readOnly="false" ma:showField="CatchAllData" ma:web="b3536974-9fce-4a35-afcf-ef12334c33a6">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共有相手"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共有相手の詳細情報" ma:hidden="true" ma:internalName="SharedWithDetail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コンテンツ タイプ"/>
        <xsd:element ref="dc:title" minOccurs="0" maxOccurs="1"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8ADF20-6D50-4C76-A982-D16D1AB2DA77}">
  <ds:schemaRefs>
    <ds:schemaRef ds:uri="http://schemas.microsoft.com/office/2006/metadata/properties"/>
    <ds:schemaRef ds:uri="http://schemas.microsoft.com/office/infopath/2007/PartnerControls"/>
    <ds:schemaRef ds:uri="e8f7edb7-df36-41e4-b0e9-dbf4e26f1a20"/>
    <ds:schemaRef ds:uri="b3536974-9fce-4a35-afcf-ef12334c33a6"/>
  </ds:schemaRefs>
</ds:datastoreItem>
</file>

<file path=customXml/itemProps2.xml><?xml version="1.0" encoding="utf-8"?>
<ds:datastoreItem xmlns:ds="http://schemas.openxmlformats.org/officeDocument/2006/customXml" ds:itemID="{D24E3875-BA48-4A7B-B33C-EA3A74A9BAE5}">
  <ds:schemaRefs>
    <ds:schemaRef ds:uri="http://schemas.microsoft.com/sharepoint/v3/contenttype/forms"/>
  </ds:schemaRefs>
</ds:datastoreItem>
</file>

<file path=customXml/itemProps3.xml><?xml version="1.0" encoding="utf-8"?>
<ds:datastoreItem xmlns:ds="http://schemas.openxmlformats.org/officeDocument/2006/customXml" ds:itemID="{4BAAB556-FD31-44E4-831F-68D0F78138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f7edb7-df36-41e4-b0e9-dbf4e26f1a20"/>
    <ds:schemaRef ds:uri="b3536974-9fce-4a35-afcf-ef12334c33a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173</TotalTime>
  <Words>864</Words>
  <Application>Microsoft Office PowerPoint</Application>
  <PresentationFormat>A3 Paper (297x420 mm)</PresentationFormat>
  <Paragraphs>49</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テーマ</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樋口　優　（都市計画課）</dc:creator>
  <cp:lastModifiedBy>樋口　優　（都市計画課）</cp:lastModifiedBy>
  <cp:revision>9</cp:revision>
  <cp:lastPrinted>2026-06-02T00:22:00Z</cp:lastPrinted>
  <dcterms:modified xsi:type="dcterms:W3CDTF">2026-08-05T05:45:36Z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0x01010025F36561A58AA54D99E6E3E1D36EB52A</vt:lpwstr>
  </property>
  <property fmtid="{D5CDD505-2E9C-101B-9397-08002B2CF9AE}" pid="3" name="MediaServiceImageTags">
    <vt:lpwstr/>
  </property>
</Properties>
</file>