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3" r:id="rId2"/>
    <p:sldId id="271" r:id="rId3"/>
  </p:sldIdLst>
  <p:sldSz cx="12192000" cy="16256000"/>
  <p:notesSz cx="6735763" cy="9866313"/>
  <p:defaultTextStyle>
    <a:defPPr>
      <a:defRPr lang="ja-JP"/>
    </a:defPPr>
    <a:lvl1pPr marL="0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003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005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010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012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015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017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199022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6024" algn="l" defTabSz="91400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F38"/>
    <a:srgbClr val="0A9EDB"/>
    <a:srgbClr val="0087B4"/>
    <a:srgbClr val="56C02B"/>
    <a:srgbClr val="FFFF99"/>
    <a:srgbClr val="FFFFCC"/>
    <a:srgbClr val="BF8B2E"/>
    <a:srgbClr val="19486A"/>
    <a:srgbClr val="0A97D9"/>
    <a:srgbClr val="FD9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5179" autoAdjust="0"/>
  </p:normalViewPr>
  <p:slideViewPr>
    <p:cSldViewPr snapToGrid="0">
      <p:cViewPr varScale="1">
        <p:scale>
          <a:sx n="30" d="100"/>
          <a:sy n="30" d="100"/>
        </p:scale>
        <p:origin x="2220" y="84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2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handoutMaster" Target="handoutMasters/handoutMaster1.xml" />
  <Relationship Id="rId4" Type="http://schemas.openxmlformats.org/officeDocument/2006/relationships/notesMaster" Target="notesMasters/notesMaster1.xml" />
  <Relationship Id="rId9" Type="http://schemas.openxmlformats.org/officeDocument/2006/relationships/tableStyles" Target="tableStyle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3B440-70AE-4603-B3A6-4AA7EE11971F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19404-EDC0-41F1-8777-2DC4AF2F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387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7F0AF-FD1F-420A-8B9F-B3ABC519956A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4E897-C6FB-45BF-91AE-F82127A0C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664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03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005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010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012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015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017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022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024" algn="l" defTabSz="9140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9313" y="1233488"/>
            <a:ext cx="24971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0441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660422"/>
            <a:ext cx="10363200" cy="5659494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8538170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58" indent="0" algn="ctr">
              <a:buNone/>
              <a:defRPr sz="2667"/>
            </a:lvl2pPr>
            <a:lvl3pPr marL="1219117" indent="0" algn="ctr">
              <a:buNone/>
              <a:defRPr sz="2400"/>
            </a:lvl3pPr>
            <a:lvl4pPr marL="1828674" indent="0" algn="ctr">
              <a:buNone/>
              <a:defRPr sz="2133"/>
            </a:lvl4pPr>
            <a:lvl5pPr marL="2438232" indent="0" algn="ctr">
              <a:buNone/>
              <a:defRPr sz="2133"/>
            </a:lvl5pPr>
            <a:lvl6pPr marL="3047790" indent="0" algn="ctr">
              <a:buNone/>
              <a:defRPr sz="2133"/>
            </a:lvl6pPr>
            <a:lvl7pPr marL="3657349" indent="0" algn="ctr">
              <a:buNone/>
              <a:defRPr sz="2133"/>
            </a:lvl7pPr>
            <a:lvl8pPr marL="4266906" indent="0" algn="ctr">
              <a:buNone/>
              <a:defRPr sz="2133"/>
            </a:lvl8pPr>
            <a:lvl9pPr marL="4876464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08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58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865483"/>
            <a:ext cx="7734300" cy="1377620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7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17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4" y="4052720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4" y="10878736"/>
            <a:ext cx="10515600" cy="3555998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58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1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67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23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79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34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90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46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4" y="4327411"/>
            <a:ext cx="5181601" cy="103142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4327411"/>
            <a:ext cx="5181601" cy="103142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28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65489"/>
            <a:ext cx="10515600" cy="314207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3" y="3984981"/>
            <a:ext cx="5157787" cy="19529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8" indent="0">
              <a:buNone/>
              <a:defRPr sz="2667" b="1"/>
            </a:lvl2pPr>
            <a:lvl3pPr marL="1219117" indent="0">
              <a:buNone/>
              <a:defRPr sz="2400" b="1"/>
            </a:lvl3pPr>
            <a:lvl4pPr marL="1828674" indent="0">
              <a:buNone/>
              <a:defRPr sz="2133" b="1"/>
            </a:lvl4pPr>
            <a:lvl5pPr marL="2438232" indent="0">
              <a:buNone/>
              <a:defRPr sz="2133" b="1"/>
            </a:lvl5pPr>
            <a:lvl6pPr marL="3047790" indent="0">
              <a:buNone/>
              <a:defRPr sz="2133" b="1"/>
            </a:lvl6pPr>
            <a:lvl7pPr marL="3657349" indent="0">
              <a:buNone/>
              <a:defRPr sz="2133" b="1"/>
            </a:lvl7pPr>
            <a:lvl8pPr marL="4266906" indent="0">
              <a:buNone/>
              <a:defRPr sz="2133" b="1"/>
            </a:lvl8pPr>
            <a:lvl9pPr marL="4876464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3" y="5937962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4" y="3984981"/>
            <a:ext cx="5183188" cy="19529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8" indent="0">
              <a:buNone/>
              <a:defRPr sz="2667" b="1"/>
            </a:lvl2pPr>
            <a:lvl3pPr marL="1219117" indent="0">
              <a:buNone/>
              <a:defRPr sz="2400" b="1"/>
            </a:lvl3pPr>
            <a:lvl4pPr marL="1828674" indent="0">
              <a:buNone/>
              <a:defRPr sz="2133" b="1"/>
            </a:lvl4pPr>
            <a:lvl5pPr marL="2438232" indent="0">
              <a:buNone/>
              <a:defRPr sz="2133" b="1"/>
            </a:lvl5pPr>
            <a:lvl6pPr marL="3047790" indent="0">
              <a:buNone/>
              <a:defRPr sz="2133" b="1"/>
            </a:lvl6pPr>
            <a:lvl7pPr marL="3657349" indent="0">
              <a:buNone/>
              <a:defRPr sz="2133" b="1"/>
            </a:lvl7pPr>
            <a:lvl8pPr marL="4266906" indent="0">
              <a:buNone/>
              <a:defRPr sz="2133" b="1"/>
            </a:lvl8pPr>
            <a:lvl9pPr marL="4876464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4" y="5937962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1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92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05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1083737"/>
            <a:ext cx="3932236" cy="379306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1" y="2340571"/>
            <a:ext cx="6172201" cy="11552294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4876803"/>
            <a:ext cx="3932236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58" indent="0">
              <a:buNone/>
              <a:defRPr sz="1867"/>
            </a:lvl2pPr>
            <a:lvl3pPr marL="1219117" indent="0">
              <a:buNone/>
              <a:defRPr sz="1600"/>
            </a:lvl3pPr>
            <a:lvl4pPr marL="1828674" indent="0">
              <a:buNone/>
              <a:defRPr sz="1333"/>
            </a:lvl4pPr>
            <a:lvl5pPr marL="2438232" indent="0">
              <a:buNone/>
              <a:defRPr sz="1333"/>
            </a:lvl5pPr>
            <a:lvl6pPr marL="3047790" indent="0">
              <a:buNone/>
              <a:defRPr sz="1333"/>
            </a:lvl6pPr>
            <a:lvl7pPr marL="3657349" indent="0">
              <a:buNone/>
              <a:defRPr sz="1333"/>
            </a:lvl7pPr>
            <a:lvl8pPr marL="4266906" indent="0">
              <a:buNone/>
              <a:defRPr sz="1333"/>
            </a:lvl8pPr>
            <a:lvl9pPr marL="4876464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7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1083737"/>
            <a:ext cx="3932236" cy="379306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91" y="2340571"/>
            <a:ext cx="6172201" cy="1155229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58" indent="0">
              <a:buNone/>
              <a:defRPr sz="3733"/>
            </a:lvl2pPr>
            <a:lvl3pPr marL="1219117" indent="0">
              <a:buNone/>
              <a:defRPr sz="3200"/>
            </a:lvl3pPr>
            <a:lvl4pPr marL="1828674" indent="0">
              <a:buNone/>
              <a:defRPr sz="2667"/>
            </a:lvl4pPr>
            <a:lvl5pPr marL="2438232" indent="0">
              <a:buNone/>
              <a:defRPr sz="2667"/>
            </a:lvl5pPr>
            <a:lvl6pPr marL="3047790" indent="0">
              <a:buNone/>
              <a:defRPr sz="2667"/>
            </a:lvl6pPr>
            <a:lvl7pPr marL="3657349" indent="0">
              <a:buNone/>
              <a:defRPr sz="2667"/>
            </a:lvl7pPr>
            <a:lvl8pPr marL="4266906" indent="0">
              <a:buNone/>
              <a:defRPr sz="2667"/>
            </a:lvl8pPr>
            <a:lvl9pPr marL="4876464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4876803"/>
            <a:ext cx="3932236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58" indent="0">
              <a:buNone/>
              <a:defRPr sz="1867"/>
            </a:lvl2pPr>
            <a:lvl3pPr marL="1219117" indent="0">
              <a:buNone/>
              <a:defRPr sz="1600"/>
            </a:lvl3pPr>
            <a:lvl4pPr marL="1828674" indent="0">
              <a:buNone/>
              <a:defRPr sz="1333"/>
            </a:lvl4pPr>
            <a:lvl5pPr marL="2438232" indent="0">
              <a:buNone/>
              <a:defRPr sz="1333"/>
            </a:lvl5pPr>
            <a:lvl6pPr marL="3047790" indent="0">
              <a:buNone/>
              <a:defRPr sz="1333"/>
            </a:lvl6pPr>
            <a:lvl7pPr marL="3657349" indent="0">
              <a:buNone/>
              <a:defRPr sz="1333"/>
            </a:lvl7pPr>
            <a:lvl8pPr marL="4266906" indent="0">
              <a:buNone/>
              <a:defRPr sz="1333"/>
            </a:lvl8pPr>
            <a:lvl9pPr marL="4876464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78508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865489"/>
            <a:ext cx="10515600" cy="314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5" y="4327411"/>
            <a:ext cx="10515600" cy="1031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15066911"/>
            <a:ext cx="2743200" cy="865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67BD-1F3F-4518-89C6-4BCC7719BC17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15066911"/>
            <a:ext cx="4114800" cy="865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15066911"/>
            <a:ext cx="2743200" cy="865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2E83-3B54-400E-B9DF-732D2136C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40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17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79" indent="-304779" algn="l" defTabSz="1219117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37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95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454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11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69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27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86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43" indent="-304779" algn="l" defTabSz="121911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8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7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74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32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90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49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06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64" algn="l" defTabSz="121911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6.tmp" />
  <Relationship Id="rId3" Type="http://schemas.openxmlformats.org/officeDocument/2006/relationships/image" Target="../media/image1.png" />
  <Relationship Id="rId7" Type="http://schemas.openxmlformats.org/officeDocument/2006/relationships/image" Target="../media/image5.tmp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4.tmp" />
  <Relationship Id="rId5" Type="http://schemas.openxmlformats.org/officeDocument/2006/relationships/image" Target="../media/image3.tmp" />
  <Relationship Id="rId10" Type="http://schemas.openxmlformats.org/officeDocument/2006/relationships/image" Target="../media/image8.png" />
  <Relationship Id="rId4" Type="http://schemas.openxmlformats.org/officeDocument/2006/relationships/image" Target="../media/image2.png" />
  <Relationship Id="rId9" Type="http://schemas.openxmlformats.org/officeDocument/2006/relationships/image" Target="../media/image7.tmp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image" Target="../media/image9.emf" />
  <Relationship Id="rId1" Type="http://schemas.openxmlformats.org/officeDocument/2006/relationships/slideLayout" Target="../slideLayouts/slideLayout2.xml" />
  <Relationship Id="rId4" Type="http://schemas.openxmlformats.org/officeDocument/2006/relationships/image" Target="../media/image10.tmp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環状矢印 17"/>
          <p:cNvSpPr/>
          <p:nvPr/>
        </p:nvSpPr>
        <p:spPr>
          <a:xfrm rot="17689833" flipH="1" flipV="1">
            <a:off x="237370" y="2937760"/>
            <a:ext cx="11534377" cy="11818387"/>
          </a:xfrm>
          <a:prstGeom prst="circularArrow">
            <a:avLst>
              <a:gd name="adj1" fmla="val 7748"/>
              <a:gd name="adj2" fmla="val 318707"/>
              <a:gd name="adj3" fmla="val 5546217"/>
              <a:gd name="adj4" fmla="val 6024786"/>
              <a:gd name="adj5" fmla="val 3874"/>
            </a:avLst>
          </a:prstGeom>
          <a:solidFill>
            <a:schemeClr val="bg1">
              <a:lumMod val="85000"/>
            </a:schemeClr>
          </a:solidFill>
          <a:ln w="0" cap="flat">
            <a:miter lim="800000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869084"/>
            <a:ext cx="12192000" cy="4572000"/>
          </a:xfrm>
        </p:spPr>
        <p:txBody>
          <a:bodyPr lIns="0" tIns="0" rIns="0" bIns="0">
            <a:noAutofit/>
          </a:bodyPr>
          <a:lstStyle/>
          <a:p>
            <a:pPr algn="dist">
              <a:lnSpc>
                <a:spcPts val="14500"/>
              </a:lnSpc>
            </a:pPr>
            <a:r>
              <a:rPr lang="ja-JP" altLang="en-US" sz="13500" spc="12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あかぎ</a:t>
            </a:r>
            <a:r>
              <a:rPr lang="ja-JP" altLang="en-US" sz="13500" spc="10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ＳＤ</a:t>
            </a:r>
            <a:r>
              <a:rPr lang="ja-JP" altLang="en-US" sz="13500" spc="8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Ｇ</a:t>
            </a:r>
            <a:r>
              <a:rPr lang="ja-JP" altLang="en-US" sz="13500" spc="12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ｓ</a:t>
            </a:r>
            <a:r>
              <a:rPr lang="en-US" altLang="ja-JP" sz="13500" spc="12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3500" spc="12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3500" spc="1200" dirty="0" smtClean="0">
                <a:ln w="10160">
                  <a:noFill/>
                  <a:prstDash val="solid"/>
                </a:ln>
                <a:solidFill>
                  <a:srgbClr val="0A9EDB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応援定期預金</a:t>
            </a:r>
            <a:endParaRPr lang="ja-JP" altLang="en-US" sz="13500" spc="1200" dirty="0">
              <a:ln w="10160">
                <a:noFill/>
                <a:prstDash val="solid"/>
              </a:ln>
              <a:solidFill>
                <a:srgbClr val="0A9EDB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70818" y="15862124"/>
            <a:ext cx="5650364" cy="5171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800" dirty="0"/>
              <a:t>http://www.skibank.co.jp/akagi/</a:t>
            </a:r>
            <a:endParaRPr lang="ja-JP" altLang="en-US" sz="18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00" y="15332834"/>
            <a:ext cx="3960000" cy="603547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2741103" y="6260002"/>
            <a:ext cx="6709794" cy="7329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35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通帳式定期預金、総合口座定期預金限定</a:t>
            </a:r>
            <a:endParaRPr lang="ja-JP" altLang="en-US" sz="35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1207690" y="5060621"/>
            <a:ext cx="9776620" cy="1366448"/>
          </a:xfrm>
          <a:prstGeom prst="rect">
            <a:avLst/>
          </a:prstGeom>
        </p:spPr>
        <p:txBody>
          <a:bodyPr vert="horz" wrap="none" lIns="0" tIns="45720" rIns="0" bIns="45720" rtlCol="0" anchor="ctr">
            <a:noAutofit/>
          </a:bodyPr>
          <a:lstStyle>
            <a:lvl1pPr algn="l" defTabSz="12191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 spc="500" dirty="0" smtClean="0">
                <a:ln w="22225">
                  <a:noFill/>
                  <a:prstDash val="solid"/>
                </a:ln>
                <a:solidFill>
                  <a:srgbClr val="4F9F3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特別金利</a:t>
            </a:r>
            <a:r>
              <a:rPr lang="en-US" altLang="ja-JP" sz="8000" b="1" dirty="0" smtClean="0">
                <a:ln w="22225">
                  <a:noFill/>
                  <a:prstDash val="solid"/>
                </a:ln>
                <a:solidFill>
                  <a:srgbClr val="4F9F3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0.03%</a:t>
            </a:r>
            <a:endParaRPr lang="ja-JP" altLang="en-US" sz="8000" b="1" i="1" dirty="0">
              <a:ln w="22225">
                <a:noFill/>
                <a:prstDash val="solid"/>
              </a:ln>
              <a:solidFill>
                <a:srgbClr val="4F9F3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4" name="グループ化 63"/>
          <p:cNvGrpSpPr/>
          <p:nvPr/>
        </p:nvGrpSpPr>
        <p:grpSpPr>
          <a:xfrm>
            <a:off x="84856" y="14975495"/>
            <a:ext cx="12024000" cy="108000"/>
            <a:chOff x="2205468" y="7358107"/>
            <a:chExt cx="4355532" cy="18000"/>
          </a:xfrm>
        </p:grpSpPr>
        <p:sp>
          <p:nvSpPr>
            <p:cNvPr id="65" name="正方形/長方形 64"/>
            <p:cNvSpPr/>
            <p:nvPr/>
          </p:nvSpPr>
          <p:spPr>
            <a:xfrm>
              <a:off x="2205468" y="7358107"/>
              <a:ext cx="234000" cy="18000"/>
            </a:xfrm>
            <a:prstGeom prst="rect">
              <a:avLst/>
            </a:prstGeom>
            <a:solidFill>
              <a:srgbClr val="E524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463064" y="7358107"/>
              <a:ext cx="234000" cy="18000"/>
            </a:xfrm>
            <a:prstGeom prst="rect">
              <a:avLst/>
            </a:prstGeom>
            <a:solidFill>
              <a:srgbClr val="DDA6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2720660" y="7358107"/>
              <a:ext cx="234000" cy="18000"/>
            </a:xfrm>
            <a:prstGeom prst="rect">
              <a:avLst/>
            </a:prstGeom>
            <a:solidFill>
              <a:srgbClr val="4C9F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978256" y="7358107"/>
              <a:ext cx="234000" cy="18000"/>
            </a:xfrm>
            <a:prstGeom prst="rect">
              <a:avLst/>
            </a:prstGeom>
            <a:solidFill>
              <a:srgbClr val="C519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235852" y="7358107"/>
              <a:ext cx="234000" cy="18000"/>
            </a:xfrm>
            <a:prstGeom prst="rect">
              <a:avLst/>
            </a:prstGeom>
            <a:solidFill>
              <a:srgbClr val="FF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493448" y="7358107"/>
              <a:ext cx="234000" cy="18000"/>
            </a:xfrm>
            <a:prstGeom prst="rect">
              <a:avLst/>
            </a:prstGeom>
            <a:solidFill>
              <a:srgbClr val="26B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751044" y="7358107"/>
              <a:ext cx="234000" cy="18000"/>
            </a:xfrm>
            <a:prstGeom prst="rect">
              <a:avLst/>
            </a:prstGeom>
            <a:solidFill>
              <a:srgbClr val="FCC3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4008640" y="7358107"/>
              <a:ext cx="234000" cy="18000"/>
            </a:xfrm>
            <a:prstGeom prst="rect">
              <a:avLst/>
            </a:prstGeom>
            <a:solidFill>
              <a:srgbClr val="A219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4266236" y="7358107"/>
              <a:ext cx="234000" cy="18000"/>
            </a:xfrm>
            <a:prstGeom prst="rect">
              <a:avLst/>
            </a:prstGeom>
            <a:solidFill>
              <a:srgbClr val="FD6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4523832" y="7358107"/>
              <a:ext cx="234000" cy="18000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781428" y="7358107"/>
              <a:ext cx="234000" cy="18000"/>
            </a:xfrm>
            <a:prstGeom prst="rect">
              <a:avLst/>
            </a:prstGeom>
            <a:solidFill>
              <a:srgbClr val="FD9D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039024" y="7358107"/>
              <a:ext cx="234000" cy="18000"/>
            </a:xfrm>
            <a:prstGeom prst="rect">
              <a:avLst/>
            </a:prstGeom>
            <a:solidFill>
              <a:srgbClr val="BF8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296620" y="7358107"/>
              <a:ext cx="234000" cy="18000"/>
            </a:xfrm>
            <a:prstGeom prst="rect">
              <a:avLst/>
            </a:prstGeom>
            <a:solidFill>
              <a:srgbClr val="3F7E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5554216" y="7358107"/>
              <a:ext cx="234000" cy="18000"/>
            </a:xfrm>
            <a:prstGeom prst="rect">
              <a:avLst/>
            </a:prstGeom>
            <a:solidFill>
              <a:srgbClr val="0A97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5811812" y="7358107"/>
              <a:ext cx="234000" cy="18000"/>
            </a:xfrm>
            <a:prstGeom prst="rect">
              <a:avLst/>
            </a:prstGeom>
            <a:solidFill>
              <a:srgbClr val="56C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6069408" y="7358107"/>
              <a:ext cx="234000" cy="18000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6327000" y="7358107"/>
              <a:ext cx="234000" cy="18000"/>
            </a:xfrm>
            <a:prstGeom prst="rect">
              <a:avLst/>
            </a:prstGeom>
            <a:solidFill>
              <a:srgbClr val="194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78059" y="7282886"/>
            <a:ext cx="13267391" cy="2513733"/>
            <a:chOff x="79641" y="6250361"/>
            <a:chExt cx="13267391" cy="2513733"/>
          </a:xfrm>
        </p:grpSpPr>
        <p:sp>
          <p:nvSpPr>
            <p:cNvPr id="6" name="正方形/長方形 5"/>
            <p:cNvSpPr/>
            <p:nvPr/>
          </p:nvSpPr>
          <p:spPr>
            <a:xfrm>
              <a:off x="6096000" y="6250361"/>
              <a:ext cx="7251032" cy="2160000"/>
            </a:xfrm>
            <a:prstGeom prst="rect">
              <a:avLst/>
            </a:prstGeom>
            <a:noFill/>
            <a:ln w="571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0" rtlCol="0" anchor="t" anchorCtr="0"/>
            <a:lstStyle/>
            <a:p>
              <a:r>
                <a:rPr lang="ja-JP" altLang="en-US" sz="2000" b="1" dirty="0" smtClean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当組合</a:t>
              </a:r>
              <a:r>
                <a:rPr lang="ja-JP" altLang="en-US" sz="20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は</a:t>
              </a:r>
              <a:r>
                <a:rPr lang="ja-JP" altLang="en-US" sz="2000" b="1" dirty="0" smtClean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、</a:t>
              </a:r>
              <a:r>
                <a:rPr lang="en-US" altLang="ja-JP" sz="2000" b="1" dirty="0" smtClean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SDG</a:t>
              </a:r>
              <a:r>
                <a:rPr lang="ja-JP" altLang="en-US" sz="2000" b="1" dirty="0" smtClean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ｓを通じて持続可能な地域社会の</a:t>
              </a:r>
              <a:endParaRPr lang="en-US" altLang="ja-JP" sz="2000" b="1" dirty="0" smtClean="0">
                <a:ln w="3175">
                  <a:noFill/>
                </a:ln>
                <a:solidFill>
                  <a:srgbClr val="4F9F38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lang="ja-JP" altLang="en-US" sz="2000" b="1" dirty="0" smtClean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繁栄に貢献する活動に努めてまいります</a:t>
              </a:r>
              <a:endParaRPr lang="en-US" altLang="ja-JP" sz="2000" b="1" dirty="0" smtClean="0">
                <a:ln w="3175">
                  <a:noFill/>
                </a:ln>
                <a:solidFill>
                  <a:srgbClr val="4F9F38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pPr>
                <a:spcBef>
                  <a:spcPts val="600"/>
                </a:spcBef>
              </a:pP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取組内容：お預かりした定期預金総額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×0.01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％を寄付</a:t>
              </a:r>
              <a:endParaRPr lang="en-US" altLang="ja-JP" sz="1800" b="1" dirty="0">
                <a:ln w="3175">
                  <a:noFill/>
                </a:ln>
                <a:solidFill>
                  <a:srgbClr val="4F9F38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寄付金額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sym typeface="Wingdings" panose="05000000000000000000" pitchFamily="2" charset="2"/>
                </a:rPr>
                <a:t>：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sym typeface="Wingdings" panose="05000000000000000000" pitchFamily="2" charset="2"/>
                </a:rPr>
                <a:t>(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sym typeface="Wingdings" panose="05000000000000000000" pitchFamily="2" charset="2"/>
                </a:rPr>
                <a:t>例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sym typeface="Wingdings" panose="05000000000000000000" pitchFamily="2" charset="2"/>
                </a:rPr>
                <a:t>)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総額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20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億円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×0.01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％＝</a:t>
              </a:r>
              <a:r>
                <a:rPr lang="en-US" altLang="ja-JP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200,000</a:t>
              </a:r>
              <a:r>
                <a:rPr lang="ja-JP" altLang="en-US" sz="1800" b="1" dirty="0">
                  <a:ln w="3175">
                    <a:noFill/>
                  </a:ln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円</a:t>
              </a:r>
            </a:p>
            <a:p>
              <a:pPr marL="358775" indent="-358775"/>
              <a:endParaRPr lang="en-US" altLang="ja-JP" sz="1800" b="1" dirty="0">
                <a:ln w="3175">
                  <a:noFill/>
                </a:ln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5" name="タイトル 1"/>
            <p:cNvSpPr txBox="1">
              <a:spLocks/>
            </p:cNvSpPr>
            <p:nvPr/>
          </p:nvSpPr>
          <p:spPr>
            <a:xfrm>
              <a:off x="79641" y="6280094"/>
              <a:ext cx="6017941" cy="2484000"/>
            </a:xfrm>
            <a:prstGeom prst="rect">
              <a:avLst/>
            </a:prstGeom>
            <a:solidFill>
              <a:srgbClr val="4F9F38"/>
            </a:solidFill>
          </p:spPr>
          <p:txBody>
            <a:bodyPr vert="horz" lIns="180000" tIns="0" rIns="180000" bIns="45720" rtlCol="0" anchor="ctr" anchorCtr="0">
              <a:noAutofit/>
              <a:scene3d>
                <a:camera prst="orthographicFront"/>
                <a:lightRig rig="soft" dir="t">
                  <a:rot lat="0" lon="0" rev="15600000"/>
                </a:lightRig>
              </a:scene3d>
              <a:sp3d prstMaterial="softEdge"/>
            </a:bodyPr>
            <a:lstStyle>
              <a:lvl1pPr algn="l" defTabSz="121917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5867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dist">
                <a:lnSpc>
                  <a:spcPts val="8000"/>
                </a:lnSpc>
              </a:pPr>
              <a:r>
                <a:rPr lang="ja-JP" altLang="en-US" sz="45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定期預金</a:t>
              </a:r>
              <a:r>
                <a:rPr lang="ja-JP" altLang="en-US" sz="450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のご契約が</a:t>
              </a:r>
              <a:endParaRPr lang="en-US" altLang="ja-JP" sz="45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lnSpc>
                  <a:spcPts val="8000"/>
                </a:lnSpc>
              </a:pPr>
              <a:r>
                <a:rPr lang="ja-JP" altLang="en-US" sz="4500" b="1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寄付につながります</a:t>
              </a:r>
              <a:endParaRPr lang="ja-JP" altLang="en-US" sz="45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217131" y="7760627"/>
              <a:ext cx="54615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 indent="-180000" algn="just"/>
              <a:r>
                <a:rPr lang="en-US" altLang="ja-JP" sz="1600" dirty="0" smtClean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※</a:t>
              </a:r>
              <a:r>
                <a:rPr lang="ja-JP" altLang="en-US" sz="1600" u="sng" dirty="0" smtClean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お客</a:t>
              </a:r>
              <a:r>
                <a:rPr lang="ja-JP" altLang="en-US" sz="1600" u="sng" dirty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様</a:t>
              </a:r>
              <a:r>
                <a:rPr lang="ja-JP" altLang="en-US" sz="1600" u="sng" dirty="0" smtClean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から寄付金を募集するものではないため、お客様のご負担はございません（寄付金実績については、募集終了後、当組合</a:t>
              </a:r>
              <a:r>
                <a:rPr lang="en-US" altLang="ja-JP" sz="1600" u="sng" dirty="0" smtClean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HP</a:t>
              </a:r>
              <a:r>
                <a:rPr lang="ja-JP" altLang="en-US" sz="1600" u="sng" dirty="0" smtClean="0">
                  <a:solidFill>
                    <a:srgbClr val="4F9F38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でご報告いたします）</a:t>
              </a:r>
              <a:endParaRPr lang="ja-JP" altLang="en-US" sz="1600" u="sng" dirty="0">
                <a:solidFill>
                  <a:srgbClr val="4F9F38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eiryo UI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86438" y="6280094"/>
              <a:ext cx="11880079" cy="2484000"/>
            </a:xfrm>
            <a:prstGeom prst="rect">
              <a:avLst/>
            </a:prstGeom>
            <a:noFill/>
            <a:ln w="57150">
              <a:solidFill>
                <a:srgbClr val="4F9F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39778" y="11416245"/>
            <a:ext cx="11568678" cy="2640425"/>
            <a:chOff x="620605" y="10299073"/>
            <a:chExt cx="11568678" cy="2640425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3533" y="11619919"/>
              <a:ext cx="2872155" cy="1260000"/>
            </a:xfrm>
            <a:prstGeom prst="rect">
              <a:avLst/>
            </a:prstGeom>
          </p:spPr>
        </p:pic>
        <p:sp>
          <p:nvSpPr>
            <p:cNvPr id="154" name="テキスト ボックス 153"/>
            <p:cNvSpPr txBox="1"/>
            <p:nvPr/>
          </p:nvSpPr>
          <p:spPr>
            <a:xfrm>
              <a:off x="6154118" y="11523726"/>
              <a:ext cx="3788430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ja-JP" altLang="en-US" sz="2200" b="1" spc="400" dirty="0">
                  <a:solidFill>
                    <a:srgbClr val="0087B4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地域</a:t>
              </a:r>
              <a:r>
                <a:rPr lang="ja-JP" altLang="en-US" sz="2200" b="1" spc="400" dirty="0" smtClean="0">
                  <a:solidFill>
                    <a:srgbClr val="0087B4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を活性化したい</a:t>
              </a:r>
              <a:endParaRPr lang="en-US" altLang="ja-JP" sz="2200" b="1" spc="400" dirty="0" smtClean="0">
                <a:solidFill>
                  <a:srgbClr val="0087B4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eiryo UI" pitchFamily="50" charset="-128"/>
              </a:endParaRPr>
            </a:p>
            <a:p>
              <a:pPr>
                <a:spcBef>
                  <a:spcPts val="1200"/>
                </a:spcBef>
              </a:pPr>
              <a:r>
                <a:rPr lang="ja-JP" altLang="en-US" sz="2200" b="1" spc="400" dirty="0" smtClean="0">
                  <a:solidFill>
                    <a:srgbClr val="0087B4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いつも優しくありたい</a:t>
              </a:r>
              <a:endParaRPr lang="en-US" altLang="ja-JP" sz="2200" b="1" spc="400" dirty="0" smtClean="0">
                <a:solidFill>
                  <a:srgbClr val="0087B4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eiryo UI" pitchFamily="50" charset="-128"/>
              </a:endParaRPr>
            </a:p>
            <a:p>
              <a:pPr>
                <a:spcBef>
                  <a:spcPts val="1200"/>
                </a:spcBef>
              </a:pPr>
              <a:r>
                <a:rPr lang="ja-JP" altLang="en-US" sz="2200" b="1" spc="400" dirty="0">
                  <a:solidFill>
                    <a:srgbClr val="0087B4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rPr>
                <a:t>ともに成長したい</a:t>
              </a:r>
            </a:p>
          </p:txBody>
        </p:sp>
        <p:grpSp>
          <p:nvGrpSpPr>
            <p:cNvPr id="162" name="グループ化 161"/>
            <p:cNvGrpSpPr/>
            <p:nvPr/>
          </p:nvGrpSpPr>
          <p:grpSpPr>
            <a:xfrm>
              <a:off x="620605" y="10299073"/>
              <a:ext cx="11568678" cy="1764000"/>
              <a:chOff x="320941" y="9210776"/>
              <a:chExt cx="11568678" cy="1764000"/>
            </a:xfrm>
          </p:grpSpPr>
          <p:sp>
            <p:nvSpPr>
              <p:cNvPr id="156" name="テキスト ボックス 155"/>
              <p:cNvSpPr txBox="1"/>
              <p:nvPr/>
            </p:nvSpPr>
            <p:spPr>
              <a:xfrm>
                <a:off x="320941" y="9390804"/>
                <a:ext cx="11568678" cy="954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7325" indent="-187325" algn="ctr">
                  <a:lnSpc>
                    <a:spcPct val="150000"/>
                  </a:lnSpc>
                </a:pPr>
                <a:r>
                  <a:rPr lang="ja-JP" altLang="en-US" sz="4500" spc="1000" dirty="0" smtClean="0">
                    <a:latin typeface="BIZ UDP明朝 Medium" panose="02020500000000000000" pitchFamily="18" charset="-128"/>
                    <a:ea typeface="BIZ UDP明朝 Medium" panose="02020500000000000000" pitchFamily="18" charset="-128"/>
                    <a:cs typeface="Meiryo UI" pitchFamily="50" charset="-128"/>
                  </a:rPr>
                  <a:t>地域の皆様</a:t>
                </a:r>
                <a:r>
                  <a:rPr lang="ja-JP" altLang="en-US" sz="4500" spc="300" dirty="0" smtClean="0">
                    <a:latin typeface="BIZ UDP明朝 Medium" panose="02020500000000000000" pitchFamily="18" charset="-128"/>
                    <a:ea typeface="BIZ UDP明朝 Medium" panose="02020500000000000000" pitchFamily="18" charset="-128"/>
                    <a:cs typeface="Meiryo UI" pitchFamily="50" charset="-128"/>
                  </a:rPr>
                  <a:t>　　 </a:t>
                </a:r>
                <a:r>
                  <a:rPr lang="ja-JP" altLang="en-US" sz="4500" spc="110" dirty="0" smtClean="0">
                    <a:latin typeface="BIZ UDP明朝 Medium" panose="02020500000000000000" pitchFamily="18" charset="-128"/>
                    <a:ea typeface="BIZ UDP明朝 Medium" panose="02020500000000000000" pitchFamily="18" charset="-128"/>
                    <a:cs typeface="Meiryo UI" pitchFamily="50" charset="-128"/>
                  </a:rPr>
                  <a:t>あかぎ信用組合</a:t>
                </a:r>
                <a:endParaRPr lang="ja-JP" altLang="en-US" sz="4500" spc="110" dirty="0"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endParaRPr>
              </a:p>
            </p:txBody>
          </p:sp>
          <p:sp>
            <p:nvSpPr>
              <p:cNvPr id="158" name="テキスト ボックス 157"/>
              <p:cNvSpPr txBox="1"/>
              <p:nvPr/>
            </p:nvSpPr>
            <p:spPr>
              <a:xfrm>
                <a:off x="4759014" y="9210776"/>
                <a:ext cx="2080729" cy="1764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7325" indent="-187325" algn="ctr">
                  <a:lnSpc>
                    <a:spcPct val="150000"/>
                  </a:lnSpc>
                </a:pPr>
                <a:r>
                  <a:rPr lang="ja-JP" altLang="en-US" sz="6000" spc="300" dirty="0" smtClean="0">
                    <a:latin typeface="BIZ UDP明朝 Medium" panose="02020500000000000000" pitchFamily="18" charset="-128"/>
                    <a:ea typeface="BIZ UDP明朝 Medium" panose="02020500000000000000" pitchFamily="18" charset="-128"/>
                    <a:cs typeface="Meiryo UI" pitchFamily="50" charset="-128"/>
                  </a:rPr>
                  <a:t>∞</a:t>
                </a:r>
                <a:endParaRPr lang="ja-JP" altLang="en-US" sz="41300" spc="300" dirty="0">
                  <a:latin typeface="BIZ UDP明朝 Medium" panose="02020500000000000000" pitchFamily="18" charset="-128"/>
                  <a:ea typeface="BIZ UDP明朝 Medium" panose="02020500000000000000" pitchFamily="18" charset="-128"/>
                  <a:cs typeface="Meiryo UI" pitchFamily="50" charset="-128"/>
                </a:endParaRPr>
              </a:p>
            </p:txBody>
          </p:sp>
        </p:grpSp>
      </p:grpSp>
      <p:pic>
        <p:nvPicPr>
          <p:cNvPr id="13" name="図 12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233" y="194862"/>
            <a:ext cx="936000" cy="936000"/>
          </a:xfrm>
          <a:prstGeom prst="rect">
            <a:avLst/>
          </a:prstGeom>
        </p:spPr>
      </p:pic>
      <p:pic>
        <p:nvPicPr>
          <p:cNvPr id="17" name="図 16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718" y="194862"/>
            <a:ext cx="936000" cy="936000"/>
          </a:xfrm>
          <a:prstGeom prst="rect">
            <a:avLst/>
          </a:prstGeom>
        </p:spPr>
      </p:pic>
      <p:pic>
        <p:nvPicPr>
          <p:cNvPr id="21" name="図 20" descr="画面の領域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203" y="194862"/>
            <a:ext cx="936000" cy="936000"/>
          </a:xfrm>
          <a:prstGeom prst="rect">
            <a:avLst/>
          </a:prstGeom>
        </p:spPr>
      </p:pic>
      <p:pic>
        <p:nvPicPr>
          <p:cNvPr id="22" name="図 21" descr="画面の領域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688" y="194862"/>
            <a:ext cx="936000" cy="936000"/>
          </a:xfrm>
          <a:prstGeom prst="rect">
            <a:avLst/>
          </a:prstGeom>
        </p:spPr>
      </p:pic>
      <p:pic>
        <p:nvPicPr>
          <p:cNvPr id="23" name="図 22" descr="画面の領域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174" y="194862"/>
            <a:ext cx="936000" cy="936000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81062" y="492415"/>
            <a:ext cx="5040000" cy="674590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2229557" y="10097912"/>
            <a:ext cx="7732886" cy="107721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8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ＳＤＧｓ定期預金 寄付実績</a:t>
            </a:r>
            <a:endParaRPr lang="en-US" altLang="ja-JP" sz="18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2020(R2).10.16</a:t>
            </a:r>
            <a:r>
              <a:rPr lang="ja-JP" altLang="en-US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　</a:t>
            </a: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200,000</a:t>
            </a:r>
            <a:r>
              <a:rPr lang="ja-JP" altLang="en-US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円　伊勢崎市内の公共福祉施設後援会　　　　　</a:t>
            </a:r>
            <a:endParaRPr lang="en-US" altLang="ja-JP" sz="1800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2021(R3).10.08</a:t>
            </a:r>
            <a:r>
              <a:rPr lang="ja-JP" altLang="en-US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　</a:t>
            </a: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210,000</a:t>
            </a:r>
            <a:r>
              <a:rPr lang="ja-JP" altLang="en-US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円　前橋市</a:t>
            </a: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(</a:t>
            </a:r>
            <a:r>
              <a:rPr lang="ja-JP" altLang="en-US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新型コロナウイルス感染症対策費用</a:t>
            </a:r>
            <a:r>
              <a:rPr lang="en-US" altLang="ja-JP" sz="1800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itchFamily="50" charset="-128"/>
              </a:rPr>
              <a:t>)</a:t>
            </a:r>
            <a:endParaRPr lang="ja-JP" altLang="en-US" sz="1800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49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4014"/>
              </p:ext>
            </p:extLst>
          </p:nvPr>
        </p:nvGraphicFramePr>
        <p:xfrm>
          <a:off x="5955784" y="14842115"/>
          <a:ext cx="6048000" cy="1260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72000"/>
                <a:gridCol w="1044000"/>
                <a:gridCol w="972000"/>
                <a:gridCol w="1044000"/>
                <a:gridCol w="972000"/>
                <a:gridCol w="1044000"/>
              </a:tblGrid>
              <a:tr h="252000"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027-223-9700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うえはす支店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0270-23-6331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片貝支店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027-231-6592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伊勢崎営業部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0270-24-1001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太田支店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0276-45-0001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大利根支店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027-253-0088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豊受支店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0270-32-0187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新田町支店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0276-57-3950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沼田支店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0278-22-4401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赤堀支店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0270-62-1121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宮子支店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0270-23-8848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笠懸支店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0277-76-4611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北代田支店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44000" marR="72000" marT="0" marB="0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50" kern="0" spc="0" baseline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027-231-9863</a:t>
                      </a:r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marR="0" marT="0" marB="0" anchor="ctr"/>
                </a:tc>
                <a:tc>
                  <a:txBody>
                    <a:bodyPr/>
                    <a:lstStyle/>
                    <a:p>
                      <a:pPr algn="dist"/>
                      <a:endParaRPr lang="ja-JP" sz="950" kern="100" spc="0" baseline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48" y="15054026"/>
            <a:ext cx="1655310" cy="836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51" y="15195526"/>
            <a:ext cx="3629534" cy="55317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647846" y="15609720"/>
            <a:ext cx="4469744" cy="5171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http://www.skibank.co.jp/akagi/</a:t>
            </a:r>
            <a:endParaRPr lang="ja-JP" altLang="en-US" sz="1600" dirty="0"/>
          </a:p>
        </p:txBody>
      </p:sp>
      <p:pic>
        <p:nvPicPr>
          <p:cNvPr id="10" name="図 9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000" y="4683680"/>
            <a:ext cx="5040000" cy="203539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258784" y="11732"/>
            <a:ext cx="967443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3200" b="1" kern="100" spc="3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あかぎ信用</a:t>
            </a:r>
            <a:r>
              <a:rPr lang="ja-JP" altLang="ja-JP" sz="3200" b="1" kern="100" spc="3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組合</a:t>
            </a:r>
            <a:r>
              <a:rPr lang="en-US" altLang="ja-JP" sz="3200" b="1" kern="100" spc="3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3200" b="1" kern="100" spc="2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ＳＤＧｓ</a:t>
            </a:r>
            <a:r>
              <a:rPr lang="ja-JP" altLang="ja-JP" sz="3200" b="1" kern="100" spc="3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宣</a:t>
            </a:r>
            <a:r>
              <a:rPr lang="ja-JP" altLang="ja-JP" sz="3200" b="1" kern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言</a:t>
            </a:r>
            <a:endParaRPr lang="ja-JP" altLang="ja-JP" sz="1600" b="1" kern="1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当組合の経営の理念は、「信頼と成長」です。</a:t>
            </a:r>
            <a:endParaRPr lang="ja-JP" altLang="ja-JP" sz="1600" kern="100" spc="1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あらゆる活動を通じて組合員の皆様との相互信頼を築き、皆様の成長に寄与し</a:t>
            </a: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、</a:t>
            </a:r>
            <a:endParaRPr lang="en-US" altLang="ja-JP" sz="1800" kern="100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ひいて</a:t>
            </a: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は地域社会の発展に貢献することを目的として活動しております</a:t>
            </a: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800" kern="100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日常的</a:t>
            </a: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な活動においても、地域経済の活性化に向け</a:t>
            </a: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、</a:t>
            </a:r>
            <a:endParaRPr lang="en-US" altLang="ja-JP" sz="1800" kern="100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資金</a:t>
            </a: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供給者としての役割に留まることなく、環境、文化、教育、福祉、防犯など</a:t>
            </a: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、</a:t>
            </a:r>
            <a:endParaRPr lang="en-US" altLang="ja-JP" sz="1800" kern="100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さまざま</a:t>
            </a:r>
            <a:r>
              <a:rPr lang="ja-JP" altLang="ja-JP" sz="1800" kern="100" spc="1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なかたちで地域社会のお役に立つ取組を行っております</a:t>
            </a:r>
            <a:r>
              <a:rPr lang="ja-JP" altLang="ja-JP" sz="1800" kern="100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800" kern="100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ja-JP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当組合</a:t>
            </a:r>
            <a:r>
              <a:rPr lang="ja-JP" altLang="ja-JP" sz="1800" b="1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のこうした取組は、ＳＤＧｓ（持続可能な開発目標）の達成につながるものであり</a:t>
            </a:r>
            <a:r>
              <a:rPr lang="ja-JP" altLang="ja-JP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、</a:t>
            </a:r>
            <a:endParaRPr lang="en-US" altLang="ja-JP" sz="1800" b="1" spc="1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ja-JP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今後</a:t>
            </a:r>
            <a:r>
              <a:rPr lang="ja-JP" altLang="ja-JP" sz="1800" b="1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さらに取組を強化して地域社会の持続的成長に寄与することを</a:t>
            </a:r>
            <a:r>
              <a:rPr lang="ja-JP" altLang="ja-JP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宣言</a:t>
            </a:r>
            <a:r>
              <a:rPr lang="ja-JP" altLang="en-US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いた</a:t>
            </a:r>
            <a:r>
              <a:rPr lang="ja-JP" altLang="ja-JP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します</a:t>
            </a:r>
            <a:r>
              <a:rPr lang="ja-JP" altLang="en-US" sz="1800" b="1" spc="1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ja-JP" altLang="ja-JP" sz="1800" b="1" kern="100" spc="100" dirty="0">
              <a:effectLst/>
              <a:latin typeface="BIZ UDP明朝 Medium" panose="02020500000000000000" pitchFamily="18" charset="-128"/>
              <a:ea typeface="BIZ UDP明朝 Medium" panose="020205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0" name="表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945901"/>
              </p:ext>
            </p:extLst>
          </p:nvPr>
        </p:nvGraphicFramePr>
        <p:xfrm>
          <a:off x="174000" y="7247394"/>
          <a:ext cx="11844000" cy="7162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64000"/>
                <a:gridCol w="9180000"/>
              </a:tblGrid>
              <a:tr h="540000"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800" dirty="0" smtClean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項目</a:t>
                      </a: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内</a:t>
                      </a:r>
                      <a:r>
                        <a:rPr kumimoji="0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</a:t>
                      </a: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　　　容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取扱期間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ＳＤＧｓ定期預金Ⅲが２０億円に達するまで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略称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SDG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s</a:t>
                      </a: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定期預金Ⅲ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預入方法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通帳式定期預金、総合口座定期預金による預入のみとなります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（証書式、ATM、インターネットバンキング等では作成できません）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預入単位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１０万円以上（１円単位）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寄付金額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募集金額の０．０１％（２０億円で２０万円の寄付）</a:t>
                      </a:r>
                      <a:r>
                        <a:rPr kumimoji="0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</a:t>
                      </a: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※当組合が負担します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ご利用いただける方</a:t>
                      </a:r>
                      <a:endParaRPr kumimoji="0" lang="ja-JP" altLang="ja-JP" sz="18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法人・個人（法人は通帳式定期預金のみ、個人は個人事業主の方を含みます）</a:t>
                      </a:r>
                      <a:endParaRPr kumimoji="0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marL="0" marR="0" lvl="0" indent="0" algn="ju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当組合に新たなご資金、定期積金満期金でのお預入れか、もしくは普通預金からのお振替もお取扱いは可能です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預入期間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１年・３年・５年（満期後は自動継続定期預金扱いとなります）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利率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年利　０．０３％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中途解約利率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定期預金規定によります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税金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個人の方がご利用の場合、利息に対して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20</a:t>
                      </a:r>
                      <a:r>
                        <a:rPr kumimoji="0" lang="ja-JP" altLang="ja-JP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．</a:t>
                      </a: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３１５％（国税１５．３１５％、地方税５．０００％）の税金がかかり、一律分離課税扱いとなります。ただし、マル優扱いの場合は非課税となります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di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その他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360000" marR="36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満期後は自動継続扱いとなり、満期日時点での「スーパー定期預金」の店頭表示金利となります</a:t>
                      </a:r>
                      <a:endParaRPr kumimoji="0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marL="180000" marR="180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