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64" r:id="rId3"/>
    <p:sldId id="265" r:id="rId4"/>
  </p:sldIdLst>
  <p:sldSz cx="9906000" cy="6858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p:scale>
          <a:sx n="100" d="100"/>
          <a:sy n="100" d="100"/>
        </p:scale>
        <p:origin x="1422" y="42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1229083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18713613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14057082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3719938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28667976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2408324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38920644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4249629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8478136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17734016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B3F57562-8842-4AC8-80D2-4AEEC23B83C3}" type="datetimeFigureOut">
              <a:rPr kumimoji="1" lang="ja-JP" altLang="en-US" smtClean="0"/>
              <a:t>2023/3/14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37840955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F57562-8842-4AC8-80D2-4AEEC23B83C3}" type="datetimeFigureOut">
              <a:rPr kumimoji="1" lang="ja-JP" altLang="en-US" smtClean="0"/>
              <a:t>2023/3/14</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121428-3405-4AF8-916F-5C2185ECB3D4}" type="slidenum">
              <a:rPr kumimoji="1" lang="ja-JP" altLang="en-US" smtClean="0"/>
              <a:t>‹#›</a:t>
            </a:fld>
            <a:endParaRPr kumimoji="1" lang="ja-JP" altLang="en-US"/>
          </a:p>
        </p:txBody>
      </p:sp>
    </p:spTree>
    <p:extLst>
      <p:ext uri="{BB962C8B-B14F-4D97-AF65-F5344CB8AC3E}">
        <p14:creationId xmlns:p14="http://schemas.microsoft.com/office/powerpoint/2010/main" val="29489800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F6B28E2-44CF-438D-8EFA-CB52E9023F2E}"/>
              </a:ext>
            </a:extLst>
          </p:cNvPr>
          <p:cNvSpPr/>
          <p:nvPr/>
        </p:nvSpPr>
        <p:spPr>
          <a:xfrm>
            <a:off x="0" y="0"/>
            <a:ext cx="9906000" cy="64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前橋市地球温暖化防止実行計画</a:t>
            </a:r>
            <a:r>
              <a:rPr lang="en-US" altLang="ja-JP" sz="2800"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2021-2030</a:t>
            </a:r>
            <a:r>
              <a:rPr lang="ja-JP" altLang="en-US" sz="2800"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の見直しについて</a:t>
            </a:r>
            <a:endParaRPr lang="ja-JP" altLang="en-US" sz="2800"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p:txBody>
      </p:sp>
      <p:sp>
        <p:nvSpPr>
          <p:cNvPr id="16" name="テキスト ボックス 15"/>
          <p:cNvSpPr txBox="1"/>
          <p:nvPr/>
        </p:nvSpPr>
        <p:spPr>
          <a:xfrm>
            <a:off x="9155474" y="6488668"/>
            <a:ext cx="750526" cy="369332"/>
          </a:xfrm>
          <a:prstGeom prst="rect">
            <a:avLst/>
          </a:prstGeom>
          <a:noFill/>
        </p:spPr>
        <p:txBody>
          <a:bodyPr wrap="none" rtlCol="0">
            <a:spAutoFit/>
          </a:bodyPr>
          <a:lstStyle/>
          <a:p>
            <a:r>
              <a:rPr kumimoji="1" lang="ja-JP" altLang="en-US" dirty="0" smtClean="0">
                <a:latin typeface="メイリオ" panose="020B0604030504040204" pitchFamily="50" charset="-128"/>
                <a:ea typeface="メイリオ" panose="020B0604030504040204" pitchFamily="50" charset="-128"/>
              </a:rPr>
              <a:t>１</a:t>
            </a:r>
            <a:r>
              <a:rPr kumimoji="1" lang="en-US" altLang="ja-JP" dirty="0" smtClean="0">
                <a:latin typeface="メイリオ" panose="020B0604030504040204" pitchFamily="50" charset="-128"/>
                <a:ea typeface="メイリオ" panose="020B0604030504040204" pitchFamily="50" charset="-128"/>
              </a:rPr>
              <a:t>/</a:t>
            </a:r>
            <a:r>
              <a:rPr kumimoji="1" lang="ja-JP" altLang="en-US" dirty="0" smtClean="0">
                <a:latin typeface="メイリオ" panose="020B0604030504040204" pitchFamily="50" charset="-128"/>
                <a:ea typeface="メイリオ" panose="020B0604030504040204" pitchFamily="50" charset="-128"/>
              </a:rPr>
              <a:t>３</a:t>
            </a:r>
            <a:endParaRPr kumimoji="1" lang="ja-JP" altLang="en-US" dirty="0">
              <a:latin typeface="メイリオ" panose="020B0604030504040204" pitchFamily="50" charset="-128"/>
              <a:ea typeface="メイリオ" panose="020B0604030504040204" pitchFamily="50" charset="-128"/>
            </a:endParaRPr>
          </a:p>
        </p:txBody>
      </p:sp>
      <p:sp>
        <p:nvSpPr>
          <p:cNvPr id="17" name="テキスト ボックス 16"/>
          <p:cNvSpPr txBox="1"/>
          <p:nvPr/>
        </p:nvSpPr>
        <p:spPr>
          <a:xfrm>
            <a:off x="212090" y="958037"/>
            <a:ext cx="1616710" cy="461665"/>
          </a:xfrm>
          <a:prstGeom prst="rect">
            <a:avLst/>
          </a:prstGeom>
          <a:solidFill>
            <a:schemeClr val="accent1"/>
          </a:solidFill>
          <a:ln>
            <a:noFill/>
          </a:ln>
        </p:spPr>
        <p:txBody>
          <a:bodyPr wrap="square" rtlCol="0" anchor="ctr">
            <a:spAutoFit/>
          </a:bodyPr>
          <a:lstStyle/>
          <a:p>
            <a:pPr algn="dist"/>
            <a:r>
              <a:rPr lang="ja-JP" altLang="en-US" sz="2400" b="1" dirty="0" smtClean="0">
                <a:solidFill>
                  <a:schemeClr val="bg1"/>
                </a:solidFill>
                <a:latin typeface="ＭＳ ゴシック" panose="020B0609070205080204" pitchFamily="49" charset="-128"/>
                <a:ea typeface="ＭＳ ゴシック" panose="020B0609070205080204" pitchFamily="49" charset="-128"/>
              </a:rPr>
              <a:t>経緯</a:t>
            </a:r>
            <a:endParaRPr kumimoji="1" lang="ja-JP" altLang="en-US" sz="2400" b="1" dirty="0">
              <a:solidFill>
                <a:schemeClr val="bg1"/>
              </a:solidFill>
              <a:latin typeface="ＭＳ ゴシック" panose="020B0609070205080204" pitchFamily="49" charset="-128"/>
              <a:ea typeface="ＭＳ ゴシック" panose="020B0609070205080204" pitchFamily="49" charset="-128"/>
            </a:endParaRPr>
          </a:p>
        </p:txBody>
      </p:sp>
      <p:sp>
        <p:nvSpPr>
          <p:cNvPr id="10" name="コンテンツ プレースホルダー 2"/>
          <p:cNvSpPr txBox="1">
            <a:spLocks/>
          </p:cNvSpPr>
          <p:nvPr/>
        </p:nvSpPr>
        <p:spPr>
          <a:xfrm>
            <a:off x="212089" y="1648459"/>
            <a:ext cx="9563677" cy="2416466"/>
          </a:xfrm>
          <a:prstGeom prst="rect">
            <a:avLst/>
          </a:prstGeom>
        </p:spPr>
        <p:txBody>
          <a:bodyPr vert="horz" lIns="91431" tIns="45716" rIns="91431" bIns="45716" rtlCol="0">
            <a:noAutofit/>
          </a:bodyPr>
          <a:lstStyle>
            <a:lvl1pPr marL="342867" indent="-342867" algn="l" defTabSz="914313"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879" indent="-285723" algn="l" defTabSz="914313"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891" indent="-228579" algn="l" defTabSz="914313"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047"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204"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36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516"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673"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83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2000" dirty="0" smtClean="0">
                <a:latin typeface="メイリオ" panose="020B0604030504040204" pitchFamily="50" charset="-128"/>
                <a:ea typeface="メイリオ" panose="020B0604030504040204" pitchFamily="50" charset="-128"/>
              </a:rPr>
              <a:t>2021</a:t>
            </a:r>
            <a:r>
              <a:rPr lang="ja-JP" altLang="ja-JP" sz="2000" dirty="0" smtClean="0">
                <a:latin typeface="メイリオ" panose="020B0604030504040204" pitchFamily="50" charset="-128"/>
                <a:ea typeface="メイリオ" panose="020B0604030504040204" pitchFamily="50" charset="-128"/>
              </a:rPr>
              <a:t>年</a:t>
            </a:r>
            <a:r>
              <a:rPr lang="en-US" altLang="ja-JP" sz="1400" dirty="0" smtClean="0">
                <a:latin typeface="メイリオ" panose="020B0604030504040204" pitchFamily="50" charset="-128"/>
                <a:ea typeface="メイリオ" panose="020B0604030504040204" pitchFamily="50" charset="-128"/>
              </a:rPr>
              <a:t> </a:t>
            </a:r>
            <a:r>
              <a:rPr lang="ja-JP" altLang="ja-JP" sz="2000" dirty="0" smtClean="0">
                <a:latin typeface="メイリオ" panose="020B0604030504040204" pitchFamily="50" charset="-128"/>
                <a:ea typeface="メイリオ" panose="020B0604030504040204" pitchFamily="50" charset="-128"/>
              </a:rPr>
              <a:t>３月</a:t>
            </a:r>
            <a:r>
              <a:rPr lang="ja-JP" altLang="ja-JP" sz="2000" dirty="0">
                <a:latin typeface="メイリオ" panose="020B0604030504040204" pitchFamily="50" charset="-128"/>
                <a:ea typeface="メイリオ" panose="020B0604030504040204" pitchFamily="50" charset="-128"/>
              </a:rPr>
              <a:t>　「前橋市地球温暖化防止実行計画</a:t>
            </a:r>
            <a:r>
              <a:rPr lang="en-US" altLang="ja-JP" sz="2000" dirty="0">
                <a:latin typeface="メイリオ" panose="020B0604030504040204" pitchFamily="50" charset="-128"/>
                <a:ea typeface="メイリオ" panose="020B0604030504040204" pitchFamily="50" charset="-128"/>
              </a:rPr>
              <a:t>2021-2030</a:t>
            </a:r>
            <a:r>
              <a:rPr lang="ja-JP" altLang="ja-JP" sz="2000" dirty="0" smtClean="0">
                <a:latin typeface="メイリオ" panose="020B0604030504040204" pitchFamily="50" charset="-128"/>
                <a:ea typeface="メイリオ" panose="020B0604030504040204" pitchFamily="50" charset="-128"/>
              </a:rPr>
              <a:t>」策定</a:t>
            </a:r>
            <a:endParaRPr lang="en-US" altLang="ja-JP" sz="2000" dirty="0" smtClean="0">
              <a:latin typeface="メイリオ" panose="020B0604030504040204" pitchFamily="50" charset="-128"/>
              <a:ea typeface="メイリオ" panose="020B0604030504040204" pitchFamily="50" charset="-128"/>
            </a:endParaRPr>
          </a:p>
          <a:p>
            <a:pPr marL="0" indent="0">
              <a:buNone/>
            </a:pPr>
            <a:r>
              <a:rPr lang="ja-JP" altLang="en-US" sz="2000" dirty="0">
                <a:latin typeface="メイリオ" panose="020B0604030504040204" pitchFamily="50" charset="-128"/>
                <a:ea typeface="メイリオ" panose="020B0604030504040204" pitchFamily="50" charset="-128"/>
              </a:rPr>
              <a:t>　</a:t>
            </a:r>
            <a:r>
              <a:rPr lang="ja-JP" altLang="en-US" sz="2000" dirty="0" smtClean="0">
                <a:latin typeface="メイリオ" panose="020B0604030504040204" pitchFamily="50" charset="-128"/>
                <a:ea typeface="メイリオ" panose="020B0604030504040204" pitchFamily="50" charset="-128"/>
              </a:rPr>
              <a:t>　　　　</a:t>
            </a:r>
            <a:r>
              <a:rPr lang="ja-JP"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   </a:t>
            </a:r>
            <a:r>
              <a:rPr lang="ja-JP" altLang="ja-JP" sz="2000" dirty="0" smtClean="0">
                <a:latin typeface="メイリオ" panose="020B0604030504040204" pitchFamily="50" charset="-128"/>
                <a:ea typeface="メイリオ" panose="020B0604030504040204" pitchFamily="50" charset="-128"/>
              </a:rPr>
              <a:t>※</a:t>
            </a:r>
            <a:r>
              <a:rPr lang="ja-JP" altLang="ja-JP" sz="2000" u="sng" dirty="0">
                <a:latin typeface="メイリオ" panose="020B0604030504040204" pitchFamily="50" charset="-128"/>
                <a:ea typeface="メイリオ" panose="020B0604030504040204" pitchFamily="50" charset="-128"/>
              </a:rPr>
              <a:t>国の削減目標（</a:t>
            </a:r>
            <a:r>
              <a:rPr lang="en-US" altLang="ja-JP" sz="2000" u="sng" dirty="0">
                <a:latin typeface="メイリオ" panose="020B0604030504040204" pitchFamily="50" charset="-128"/>
                <a:ea typeface="メイリオ" panose="020B0604030504040204" pitchFamily="50" charset="-128"/>
              </a:rPr>
              <a:t>26</a:t>
            </a:r>
            <a:r>
              <a:rPr lang="ja-JP" altLang="ja-JP" sz="2000" u="sng" dirty="0">
                <a:latin typeface="メイリオ" panose="020B0604030504040204" pitchFamily="50" charset="-128"/>
                <a:ea typeface="メイリオ" panose="020B0604030504040204" pitchFamily="50" charset="-128"/>
              </a:rPr>
              <a:t>％）をベースに策定</a:t>
            </a:r>
            <a:endParaRPr lang="ja-JP" altLang="ja-JP" sz="2000" dirty="0">
              <a:latin typeface="メイリオ" panose="020B0604030504040204" pitchFamily="50" charset="-128"/>
              <a:ea typeface="メイリオ" panose="020B0604030504040204" pitchFamily="50" charset="-128"/>
            </a:endParaRPr>
          </a:p>
          <a:p>
            <a:pPr marL="0" indent="0">
              <a:buNone/>
            </a:pPr>
            <a:r>
              <a:rPr lang="en-US" altLang="ja-JP" sz="2000" dirty="0" smtClean="0">
                <a:latin typeface="メイリオ" panose="020B0604030504040204" pitchFamily="50" charset="-128"/>
                <a:ea typeface="メイリオ" panose="020B0604030504040204" pitchFamily="50" charset="-128"/>
              </a:rPr>
              <a:t>2021</a:t>
            </a:r>
            <a:r>
              <a:rPr lang="ja-JP" altLang="ja-JP" sz="2000" dirty="0" smtClean="0">
                <a:latin typeface="メイリオ" panose="020B0604030504040204" pitchFamily="50" charset="-128"/>
                <a:ea typeface="メイリオ" panose="020B0604030504040204" pitchFamily="50" charset="-128"/>
              </a:rPr>
              <a:t>年</a:t>
            </a:r>
            <a:r>
              <a:rPr lang="en-US" altLang="ja-JP" sz="1400" dirty="0" smtClean="0">
                <a:latin typeface="メイリオ" panose="020B0604030504040204" pitchFamily="50" charset="-128"/>
                <a:ea typeface="メイリオ" panose="020B0604030504040204" pitchFamily="50" charset="-128"/>
              </a:rPr>
              <a:t> </a:t>
            </a:r>
            <a:r>
              <a:rPr lang="ja-JP" altLang="ja-JP" sz="2000" dirty="0" smtClean="0">
                <a:latin typeface="メイリオ" panose="020B0604030504040204" pitchFamily="50" charset="-128"/>
                <a:ea typeface="メイリオ" panose="020B0604030504040204" pitchFamily="50" charset="-128"/>
              </a:rPr>
              <a:t>４月</a:t>
            </a:r>
            <a:r>
              <a:rPr lang="ja-JP" altLang="ja-JP" sz="2000" dirty="0">
                <a:latin typeface="メイリオ" panose="020B0604030504040204" pitchFamily="50" charset="-128"/>
                <a:ea typeface="メイリオ" panose="020B0604030504040204" pitchFamily="50" charset="-128"/>
              </a:rPr>
              <a:t>　計画公表、「</a:t>
            </a:r>
            <a:r>
              <a:rPr lang="en-US" altLang="ja-JP" sz="2000" dirty="0">
                <a:latin typeface="メイリオ" panose="020B0604030504040204" pitchFamily="50" charset="-128"/>
                <a:ea typeface="メイリオ" panose="020B0604030504040204" pitchFamily="50" charset="-128"/>
              </a:rPr>
              <a:t>2050</a:t>
            </a:r>
            <a:r>
              <a:rPr lang="ja-JP" altLang="ja-JP" sz="2000" dirty="0">
                <a:latin typeface="メイリオ" panose="020B0604030504040204" pitchFamily="50" charset="-128"/>
                <a:ea typeface="メイリオ" panose="020B0604030504040204" pitchFamily="50" charset="-128"/>
              </a:rPr>
              <a:t>ゼロカーボンシティまえばし」表明</a:t>
            </a:r>
          </a:p>
          <a:p>
            <a:pPr marL="0" indent="0">
              <a:buNone/>
            </a:pPr>
            <a:r>
              <a:rPr lang="ja-JP" altLang="en-US" sz="2000" dirty="0" smtClean="0">
                <a:latin typeface="メイリオ" panose="020B0604030504040204" pitchFamily="50" charset="-128"/>
                <a:ea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rPr>
              <a:t>　</a:t>
            </a:r>
            <a:r>
              <a:rPr lang="ja-JP" altLang="ja-JP" sz="2000" dirty="0" smtClean="0">
                <a:latin typeface="メイリオ" panose="020B0604030504040204" pitchFamily="50" charset="-128"/>
                <a:ea typeface="メイリオ" panose="020B0604030504040204" pitchFamily="50" charset="-128"/>
              </a:rPr>
              <a:t>同月</a:t>
            </a:r>
            <a:r>
              <a:rPr lang="ja-JP" altLang="ja-JP" sz="2000" dirty="0">
                <a:latin typeface="メイリオ" panose="020B0604030504040204" pitchFamily="50" charset="-128"/>
                <a:ea typeface="メイリオ" panose="020B0604030504040204" pitchFamily="50" charset="-128"/>
              </a:rPr>
              <a:t>　国が削減目標を</a:t>
            </a:r>
            <a:r>
              <a:rPr lang="en-US" altLang="ja-JP" sz="2000" dirty="0">
                <a:latin typeface="メイリオ" panose="020B0604030504040204" pitchFamily="50" charset="-128"/>
                <a:ea typeface="メイリオ" panose="020B0604030504040204" pitchFamily="50" charset="-128"/>
              </a:rPr>
              <a:t>46</a:t>
            </a:r>
            <a:r>
              <a:rPr lang="ja-JP" altLang="ja-JP" sz="2000" dirty="0">
                <a:latin typeface="メイリオ" panose="020B0604030504040204" pitchFamily="50" charset="-128"/>
                <a:ea typeface="メイリオ" panose="020B0604030504040204" pitchFamily="50" charset="-128"/>
              </a:rPr>
              <a:t>％に引き上げることを表明</a:t>
            </a:r>
          </a:p>
          <a:p>
            <a:pPr marL="0" indent="0">
              <a:buNone/>
            </a:pPr>
            <a:r>
              <a:rPr lang="en-US" altLang="ja-JP" sz="2000" dirty="0" smtClean="0">
                <a:latin typeface="メイリオ" panose="020B0604030504040204" pitchFamily="50" charset="-128"/>
                <a:ea typeface="メイリオ" panose="020B0604030504040204" pitchFamily="50" charset="-128"/>
              </a:rPr>
              <a:t>2021</a:t>
            </a:r>
            <a:r>
              <a:rPr lang="ja-JP" altLang="ja-JP" sz="2000" dirty="0" smtClean="0">
                <a:latin typeface="メイリオ" panose="020B0604030504040204" pitchFamily="50" charset="-128"/>
                <a:ea typeface="メイリオ" panose="020B0604030504040204" pitchFamily="50" charset="-128"/>
              </a:rPr>
              <a:t>年</a:t>
            </a:r>
            <a:r>
              <a:rPr lang="en-US" altLang="ja-JP" sz="1400" dirty="0" smtClean="0">
                <a:latin typeface="メイリオ" panose="020B0604030504040204" pitchFamily="50" charset="-128"/>
                <a:ea typeface="メイリオ" panose="020B0604030504040204" pitchFamily="50" charset="-128"/>
              </a:rPr>
              <a:t> </a:t>
            </a:r>
            <a:r>
              <a:rPr lang="ja-JP" altLang="ja-JP" sz="2000" dirty="0" smtClean="0">
                <a:latin typeface="メイリオ" panose="020B0604030504040204" pitchFamily="50" charset="-128"/>
                <a:ea typeface="メイリオ" panose="020B0604030504040204" pitchFamily="50" charset="-128"/>
              </a:rPr>
              <a:t>５月</a:t>
            </a:r>
            <a:r>
              <a:rPr lang="ja-JP" altLang="ja-JP" sz="2000" dirty="0">
                <a:latin typeface="メイリオ" panose="020B0604030504040204" pitchFamily="50" charset="-128"/>
                <a:ea typeface="メイリオ" panose="020B0604030504040204" pitchFamily="50" charset="-128"/>
              </a:rPr>
              <a:t>　「地球温暖化対策の推進に関する法律の一部を改正する法律」成立</a:t>
            </a:r>
          </a:p>
          <a:p>
            <a:pPr marL="0" indent="0">
              <a:buNone/>
            </a:pPr>
            <a:r>
              <a:rPr lang="en-US" altLang="ja-JP" sz="2000" dirty="0" smtClean="0">
                <a:latin typeface="メイリオ" panose="020B0604030504040204" pitchFamily="50" charset="-128"/>
                <a:ea typeface="メイリオ" panose="020B0604030504040204" pitchFamily="50" charset="-128"/>
              </a:rPr>
              <a:t>2021</a:t>
            </a:r>
            <a:r>
              <a:rPr lang="ja-JP" altLang="ja-JP" sz="2000" dirty="0">
                <a:latin typeface="メイリオ" panose="020B0604030504040204" pitchFamily="50" charset="-128"/>
                <a:ea typeface="メイリオ" panose="020B0604030504040204" pitchFamily="50" charset="-128"/>
              </a:rPr>
              <a:t>年</a:t>
            </a:r>
            <a:r>
              <a:rPr lang="en-US" altLang="ja-JP" sz="2000" dirty="0">
                <a:latin typeface="メイリオ" panose="020B0604030504040204" pitchFamily="50" charset="-128"/>
                <a:ea typeface="メイリオ" panose="020B0604030504040204" pitchFamily="50" charset="-128"/>
              </a:rPr>
              <a:t>10</a:t>
            </a:r>
            <a:r>
              <a:rPr lang="ja-JP" altLang="ja-JP" sz="2000" dirty="0">
                <a:latin typeface="メイリオ" panose="020B0604030504040204" pitchFamily="50" charset="-128"/>
                <a:ea typeface="メイリオ" panose="020B0604030504040204" pitchFamily="50" charset="-128"/>
              </a:rPr>
              <a:t>月　国が「地球温暖化対策計画」閣議</a:t>
            </a:r>
            <a:r>
              <a:rPr lang="ja-JP" altLang="ja-JP" sz="2000" dirty="0" smtClean="0">
                <a:latin typeface="メイリオ" panose="020B0604030504040204" pitchFamily="50" charset="-128"/>
                <a:ea typeface="メイリオ" panose="020B0604030504040204" pitchFamily="50" charset="-128"/>
              </a:rPr>
              <a:t>決定</a:t>
            </a:r>
            <a:r>
              <a:rPr lang="ja-JP" altLang="en-US" sz="2000" dirty="0" smtClean="0">
                <a:latin typeface="メイリオ" panose="020B0604030504040204" pitchFamily="50" charset="-128"/>
                <a:ea typeface="メイリオ" panose="020B0604030504040204" pitchFamily="50" charset="-128"/>
              </a:rPr>
              <a:t>　</a:t>
            </a:r>
            <a:r>
              <a:rPr lang="ja-JP" altLang="ja-JP" sz="2000" dirty="0" smtClean="0">
                <a:latin typeface="メイリオ" panose="020B0604030504040204" pitchFamily="50" charset="-128"/>
                <a:ea typeface="メイリオ" panose="020B0604030504040204" pitchFamily="50" charset="-128"/>
              </a:rPr>
              <a:t>※</a:t>
            </a:r>
            <a:r>
              <a:rPr lang="ja-JP" altLang="ja-JP" sz="2000" u="sng" dirty="0">
                <a:latin typeface="メイリオ" panose="020B0604030504040204" pitchFamily="50" charset="-128"/>
                <a:ea typeface="メイリオ" panose="020B0604030504040204" pitchFamily="50" charset="-128"/>
              </a:rPr>
              <a:t>国の削減目標</a:t>
            </a:r>
            <a:r>
              <a:rPr lang="ja-JP" altLang="ja-JP" sz="2000" u="sng" dirty="0" smtClean="0">
                <a:latin typeface="メイリオ" panose="020B0604030504040204" pitchFamily="50" charset="-128"/>
                <a:ea typeface="メイリオ" panose="020B0604030504040204" pitchFamily="50" charset="-128"/>
              </a:rPr>
              <a:t>（</a:t>
            </a:r>
            <a:r>
              <a:rPr lang="en-US" altLang="ja-JP" sz="2000" u="sng" dirty="0" smtClean="0">
                <a:latin typeface="メイリオ" panose="020B0604030504040204" pitchFamily="50" charset="-128"/>
                <a:ea typeface="メイリオ" panose="020B0604030504040204" pitchFamily="50" charset="-128"/>
              </a:rPr>
              <a:t>46</a:t>
            </a:r>
            <a:r>
              <a:rPr lang="ja-JP" altLang="ja-JP" sz="2000" u="sng" dirty="0">
                <a:latin typeface="メイリオ" panose="020B0604030504040204" pitchFamily="50" charset="-128"/>
                <a:ea typeface="メイリオ" panose="020B0604030504040204" pitchFamily="50" charset="-128"/>
              </a:rPr>
              <a:t>％</a:t>
            </a:r>
            <a:r>
              <a:rPr lang="ja-JP" altLang="ja-JP" sz="2000" u="sng" dirty="0" smtClean="0">
                <a:latin typeface="メイリオ" panose="020B0604030504040204" pitchFamily="50" charset="-128"/>
                <a:ea typeface="メイリオ" panose="020B0604030504040204" pitchFamily="50" charset="-128"/>
              </a:rPr>
              <a:t>）</a:t>
            </a:r>
            <a:endParaRPr lang="ja-JP" altLang="ja-JP" sz="2000" dirty="0">
              <a:latin typeface="メイリオ" panose="020B0604030504040204" pitchFamily="50" charset="-128"/>
              <a:ea typeface="メイリオ" panose="020B0604030504040204" pitchFamily="50" charset="-128"/>
            </a:endParaRPr>
          </a:p>
        </p:txBody>
      </p:sp>
      <p:pic>
        <p:nvPicPr>
          <p:cNvPr id="13" name="図 1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953000" y="4083976"/>
            <a:ext cx="3602493" cy="2492242"/>
          </a:xfrm>
          <a:prstGeom prst="rect">
            <a:avLst/>
          </a:prstGeom>
        </p:spPr>
      </p:pic>
      <p:pic>
        <p:nvPicPr>
          <p:cNvPr id="14" name="図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576040" y="4036121"/>
            <a:ext cx="1745108" cy="2471597"/>
          </a:xfrm>
          <a:prstGeom prst="rect">
            <a:avLst/>
          </a:prstGeom>
          <a:ln>
            <a:solidFill>
              <a:schemeClr val="tx1">
                <a:lumMod val="50000"/>
                <a:lumOff val="50000"/>
              </a:schemeClr>
            </a:solidFill>
          </a:ln>
        </p:spPr>
      </p:pic>
    </p:spTree>
    <p:extLst>
      <p:ext uri="{BB962C8B-B14F-4D97-AF65-F5344CB8AC3E}">
        <p14:creationId xmlns:p14="http://schemas.microsoft.com/office/powerpoint/2010/main" val="42060236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グループ化 6"/>
          <p:cNvGrpSpPr/>
          <p:nvPr/>
        </p:nvGrpSpPr>
        <p:grpSpPr>
          <a:xfrm>
            <a:off x="414048" y="2485080"/>
            <a:ext cx="8286923" cy="2257665"/>
            <a:chOff x="0" y="3183705"/>
            <a:chExt cx="9906000" cy="2653562"/>
          </a:xfrm>
        </p:grpSpPr>
        <p:pic>
          <p:nvPicPr>
            <p:cNvPr id="6" name="図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3183705"/>
              <a:ext cx="9906000" cy="2653562"/>
            </a:xfrm>
            <a:prstGeom prst="rect">
              <a:avLst/>
            </a:prstGeom>
          </p:spPr>
        </p:pic>
        <p:sp>
          <p:nvSpPr>
            <p:cNvPr id="5" name="右矢印 4"/>
            <p:cNvSpPr/>
            <p:nvPr/>
          </p:nvSpPr>
          <p:spPr>
            <a:xfrm>
              <a:off x="4795059" y="4455853"/>
              <a:ext cx="349134" cy="47382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
        <p:nvSpPr>
          <p:cNvPr id="4" name="正方形/長方形 3">
            <a:extLst>
              <a:ext uri="{FF2B5EF4-FFF2-40B4-BE49-F238E27FC236}">
                <a16:creationId xmlns:a16="http://schemas.microsoft.com/office/drawing/2014/main" id="{3F6B28E2-44CF-438D-8EFA-CB52E9023F2E}"/>
              </a:ext>
            </a:extLst>
          </p:cNvPr>
          <p:cNvSpPr/>
          <p:nvPr/>
        </p:nvSpPr>
        <p:spPr>
          <a:xfrm>
            <a:off x="0" y="0"/>
            <a:ext cx="9906000" cy="64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前橋市地球温暖化防止実行計画</a:t>
            </a:r>
            <a:r>
              <a:rPr lang="en-US" altLang="ja-JP" sz="2800"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2021-2030</a:t>
            </a:r>
            <a:r>
              <a:rPr lang="ja-JP" altLang="en-US" sz="2800"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の見直しについて</a:t>
            </a:r>
            <a:endParaRPr lang="ja-JP" altLang="en-US" sz="2800"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p:txBody>
      </p:sp>
      <p:sp>
        <p:nvSpPr>
          <p:cNvPr id="8" name="コンテンツ プレースホルダー 2"/>
          <p:cNvSpPr txBox="1">
            <a:spLocks/>
          </p:cNvSpPr>
          <p:nvPr/>
        </p:nvSpPr>
        <p:spPr>
          <a:xfrm>
            <a:off x="212090" y="1482500"/>
            <a:ext cx="8690841" cy="1086127"/>
          </a:xfrm>
          <a:prstGeom prst="rect">
            <a:avLst/>
          </a:prstGeom>
        </p:spPr>
        <p:txBody>
          <a:bodyPr vert="horz" lIns="91431" tIns="45716" rIns="91431" bIns="45716" rtlCol="0">
            <a:noAutofit/>
          </a:bodyPr>
          <a:lstStyle>
            <a:lvl1pPr marL="342867" indent="-342867" algn="l" defTabSz="914313"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879" indent="-285723" algn="l" defTabSz="914313"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891" indent="-228579" algn="l" defTabSz="914313"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047"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204"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36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516"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673"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83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ja-JP" sz="2000" dirty="0">
                <a:latin typeface="メイリオ" panose="020B0604030504040204" pitchFamily="50" charset="-128"/>
                <a:ea typeface="メイリオ" panose="020B0604030504040204" pitchFamily="50" charset="-128"/>
              </a:rPr>
              <a:t>市域全体から排出される温室効果ガス排出量</a:t>
            </a:r>
            <a:r>
              <a:rPr lang="ja-JP" altLang="ja-JP" sz="2000" dirty="0" smtClean="0">
                <a:latin typeface="メイリオ" panose="020B0604030504040204" pitchFamily="50" charset="-128"/>
                <a:ea typeface="メイリオ" panose="020B0604030504040204" pitchFamily="50" charset="-128"/>
              </a:rPr>
              <a:t>を</a:t>
            </a:r>
            <a:r>
              <a:rPr lang="en-US" altLang="ja-JP" sz="2000" u="sng" dirty="0" smtClean="0">
                <a:solidFill>
                  <a:srgbClr val="FF0000"/>
                </a:solidFill>
                <a:latin typeface="メイリオ" panose="020B0604030504040204" pitchFamily="50" charset="-128"/>
                <a:ea typeface="メイリオ" panose="020B0604030504040204" pitchFamily="50" charset="-128"/>
              </a:rPr>
              <a:t>2013</a:t>
            </a:r>
            <a:r>
              <a:rPr lang="ja-JP" altLang="ja-JP" sz="2000" u="sng" dirty="0">
                <a:solidFill>
                  <a:srgbClr val="FF0000"/>
                </a:solidFill>
                <a:latin typeface="メイリオ" panose="020B0604030504040204" pitchFamily="50" charset="-128"/>
                <a:ea typeface="メイリオ" panose="020B0604030504040204" pitchFamily="50" charset="-128"/>
              </a:rPr>
              <a:t>年度比</a:t>
            </a:r>
            <a:r>
              <a:rPr lang="ja-JP" altLang="ja-JP" sz="2000" u="sng" dirty="0" smtClean="0">
                <a:solidFill>
                  <a:srgbClr val="FF0000"/>
                </a:solidFill>
                <a:latin typeface="メイリオ" panose="020B0604030504040204" pitchFamily="50" charset="-128"/>
                <a:ea typeface="メイリオ" panose="020B0604030504040204" pitchFamily="50" charset="-128"/>
              </a:rPr>
              <a:t>で</a:t>
            </a:r>
            <a:r>
              <a:rPr lang="en-US" altLang="ja-JP" sz="2000" u="sng" dirty="0" smtClean="0">
                <a:solidFill>
                  <a:srgbClr val="FF0000"/>
                </a:solidFill>
                <a:latin typeface="メイリオ" panose="020B0604030504040204" pitchFamily="50" charset="-128"/>
                <a:ea typeface="メイリオ" panose="020B0604030504040204" pitchFamily="50" charset="-128"/>
              </a:rPr>
              <a:t>44.5</a:t>
            </a:r>
            <a:r>
              <a:rPr lang="ja-JP" altLang="ja-JP" sz="2000" u="sng" dirty="0" smtClean="0">
                <a:solidFill>
                  <a:srgbClr val="FF0000"/>
                </a:solidFill>
                <a:latin typeface="メイリオ" panose="020B0604030504040204" pitchFamily="50" charset="-128"/>
                <a:ea typeface="メイリオ" panose="020B0604030504040204" pitchFamily="50" charset="-128"/>
              </a:rPr>
              <a:t>％削減</a:t>
            </a:r>
            <a:endParaRPr lang="en-US" altLang="ja-JP" sz="2000" u="sng" dirty="0" smtClean="0">
              <a:solidFill>
                <a:srgbClr val="FF0000"/>
              </a:solidFill>
              <a:latin typeface="メイリオ" panose="020B0604030504040204" pitchFamily="50" charset="-128"/>
              <a:ea typeface="メイリオ" panose="020B0604030504040204" pitchFamily="50" charset="-128"/>
            </a:endParaRPr>
          </a:p>
          <a:p>
            <a:pPr marL="0" indent="0">
              <a:buNone/>
            </a:pPr>
            <a:endParaRPr lang="en-US" altLang="ja-JP" sz="1200" u="sng" spc="100" dirty="0" smtClean="0">
              <a:latin typeface="メイリオ" panose="020B0604030504040204" pitchFamily="50" charset="-128"/>
              <a:ea typeface="メイリオ" panose="020B0604030504040204" pitchFamily="50" charset="-128"/>
            </a:endParaRPr>
          </a:p>
          <a:p>
            <a:pPr marL="0" indent="0" algn="ctr">
              <a:buNone/>
            </a:pPr>
            <a:r>
              <a:rPr lang="en-US" altLang="ja-JP" sz="2000" dirty="0" smtClean="0">
                <a:latin typeface="メイリオ" panose="020B0604030504040204" pitchFamily="50" charset="-128"/>
                <a:ea typeface="メイリオ" panose="020B0604030504040204" pitchFamily="50" charset="-128"/>
              </a:rPr>
              <a:t>2,567,114 </a:t>
            </a:r>
            <a:r>
              <a:rPr lang="en-US" altLang="ja-JP" sz="2000" dirty="0">
                <a:latin typeface="メイリオ" panose="020B0604030504040204" pitchFamily="50" charset="-128"/>
                <a:ea typeface="メイリオ" panose="020B0604030504040204" pitchFamily="50" charset="-128"/>
              </a:rPr>
              <a:t>t-CO</a:t>
            </a:r>
            <a:r>
              <a:rPr lang="ja-JP" altLang="ja-JP" sz="2000" dirty="0">
                <a:latin typeface="メイリオ" panose="020B0604030504040204" pitchFamily="50" charset="-128"/>
                <a:ea typeface="メイリオ" panose="020B0604030504040204" pitchFamily="50" charset="-128"/>
              </a:rPr>
              <a:t>₂　</a:t>
            </a:r>
            <a:r>
              <a:rPr lang="ja-JP" altLang="en-US" sz="2000" dirty="0" smtClean="0">
                <a:latin typeface="メイリオ" panose="020B0604030504040204" pitchFamily="50" charset="-128"/>
                <a:ea typeface="メイリオ" panose="020B0604030504040204" pitchFamily="50" charset="-128"/>
              </a:rPr>
              <a:t>⇒</a:t>
            </a:r>
            <a:r>
              <a:rPr lang="ja-JP"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1,424,191 </a:t>
            </a:r>
            <a:r>
              <a:rPr lang="en-US" altLang="ja-JP" sz="2000" dirty="0">
                <a:latin typeface="メイリオ" panose="020B0604030504040204" pitchFamily="50" charset="-128"/>
                <a:ea typeface="メイリオ" panose="020B0604030504040204" pitchFamily="50" charset="-128"/>
              </a:rPr>
              <a:t>t-CO</a:t>
            </a:r>
            <a:r>
              <a:rPr lang="ja-JP" altLang="ja-JP" sz="2000" dirty="0">
                <a:latin typeface="メイリオ" panose="020B0604030504040204" pitchFamily="50" charset="-128"/>
                <a:ea typeface="メイリオ" panose="020B0604030504040204" pitchFamily="50" charset="-128"/>
              </a:rPr>
              <a:t>₂</a:t>
            </a:r>
            <a:endParaRPr lang="en-US" altLang="ja-JP" sz="2000" spc="100" dirty="0">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212089" y="958339"/>
            <a:ext cx="5265997" cy="461665"/>
          </a:xfrm>
          <a:prstGeom prst="rect">
            <a:avLst/>
          </a:prstGeom>
          <a:solidFill>
            <a:schemeClr val="accent1"/>
          </a:solidFill>
          <a:ln>
            <a:noFill/>
          </a:ln>
        </p:spPr>
        <p:txBody>
          <a:bodyPr wrap="square" rtlCol="0" anchor="ctr">
            <a:spAutoFit/>
          </a:bodyPr>
          <a:lstStyle/>
          <a:p>
            <a:pPr algn="dist"/>
            <a:r>
              <a:rPr lang="ja-JP" altLang="en-US" sz="2400" b="1" dirty="0" smtClean="0">
                <a:solidFill>
                  <a:schemeClr val="bg1"/>
                </a:solidFill>
                <a:latin typeface="ＭＳ ゴシック" panose="020B0609070205080204" pitchFamily="49" charset="-128"/>
                <a:ea typeface="ＭＳ ゴシック" panose="020B0609070205080204" pitchFamily="49" charset="-128"/>
              </a:rPr>
              <a:t>見直し後の削減目標（</a:t>
            </a:r>
            <a:r>
              <a:rPr lang="en-US" altLang="ja-JP" sz="2400" b="1" dirty="0" smtClean="0">
                <a:solidFill>
                  <a:schemeClr val="bg1"/>
                </a:solidFill>
                <a:latin typeface="ＭＳ ゴシック" panose="020B0609070205080204" pitchFamily="49" charset="-128"/>
                <a:ea typeface="ＭＳ ゴシック" panose="020B0609070205080204" pitchFamily="49" charset="-128"/>
              </a:rPr>
              <a:t>2030</a:t>
            </a:r>
            <a:r>
              <a:rPr lang="ja-JP" altLang="en-US" sz="2400" b="1" dirty="0" smtClean="0">
                <a:solidFill>
                  <a:schemeClr val="bg1"/>
                </a:solidFill>
                <a:latin typeface="ＭＳ ゴシック" panose="020B0609070205080204" pitchFamily="49" charset="-128"/>
                <a:ea typeface="ＭＳ ゴシック" panose="020B0609070205080204" pitchFamily="49" charset="-128"/>
              </a:rPr>
              <a:t>年度）①</a:t>
            </a:r>
            <a:endParaRPr kumimoji="1" lang="ja-JP" altLang="en-US" sz="2400" b="1" dirty="0">
              <a:solidFill>
                <a:schemeClr val="bg1"/>
              </a:solidFill>
              <a:latin typeface="ＭＳ ゴシック" panose="020B0609070205080204" pitchFamily="49" charset="-128"/>
              <a:ea typeface="ＭＳ ゴシック" panose="020B0609070205080204" pitchFamily="49" charset="-128"/>
            </a:endParaRPr>
          </a:p>
        </p:txBody>
      </p:sp>
      <p:sp>
        <p:nvSpPr>
          <p:cNvPr id="3" name="正方形/長方形 2"/>
          <p:cNvSpPr/>
          <p:nvPr/>
        </p:nvSpPr>
        <p:spPr>
          <a:xfrm>
            <a:off x="1966075" y="1938490"/>
            <a:ext cx="5182870" cy="5465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9155474" y="6488668"/>
            <a:ext cx="750526" cy="369332"/>
          </a:xfrm>
          <a:prstGeom prst="rect">
            <a:avLst/>
          </a:prstGeom>
          <a:noFill/>
        </p:spPr>
        <p:txBody>
          <a:bodyPr wrap="none" rtlCol="0">
            <a:spAutoFit/>
          </a:bodyPr>
          <a:lstStyle/>
          <a:p>
            <a:r>
              <a:rPr kumimoji="1" lang="ja-JP" altLang="en-US" dirty="0" smtClean="0">
                <a:latin typeface="メイリオ" panose="020B0604030504040204" pitchFamily="50" charset="-128"/>
                <a:ea typeface="メイリオ" panose="020B0604030504040204" pitchFamily="50" charset="-128"/>
              </a:rPr>
              <a:t>２</a:t>
            </a:r>
            <a:r>
              <a:rPr kumimoji="1" lang="en-US" altLang="ja-JP" dirty="0" smtClean="0">
                <a:latin typeface="メイリオ" panose="020B0604030504040204" pitchFamily="50" charset="-128"/>
                <a:ea typeface="メイリオ" panose="020B0604030504040204" pitchFamily="50" charset="-128"/>
              </a:rPr>
              <a:t>/</a:t>
            </a:r>
            <a:r>
              <a:rPr kumimoji="1" lang="ja-JP" altLang="en-US" dirty="0" smtClean="0">
                <a:latin typeface="メイリオ" panose="020B0604030504040204" pitchFamily="50" charset="-128"/>
                <a:ea typeface="メイリオ" panose="020B0604030504040204" pitchFamily="50" charset="-128"/>
              </a:rPr>
              <a:t>３</a:t>
            </a:r>
            <a:endParaRPr kumimoji="1" lang="ja-JP" altLang="en-US" dirty="0">
              <a:latin typeface="メイリオ" panose="020B0604030504040204" pitchFamily="50" charset="-128"/>
              <a:ea typeface="メイリオ" panose="020B0604030504040204" pitchFamily="50" charset="-128"/>
            </a:endParaRPr>
          </a:p>
        </p:txBody>
      </p:sp>
      <p:sp>
        <p:nvSpPr>
          <p:cNvPr id="13" name="コンテンツ プレースホルダー 2"/>
          <p:cNvSpPr txBox="1">
            <a:spLocks/>
          </p:cNvSpPr>
          <p:nvPr/>
        </p:nvSpPr>
        <p:spPr>
          <a:xfrm>
            <a:off x="414048" y="4742745"/>
            <a:ext cx="9390957" cy="400656"/>
          </a:xfrm>
          <a:prstGeom prst="rect">
            <a:avLst/>
          </a:prstGeom>
        </p:spPr>
        <p:txBody>
          <a:bodyPr vert="horz" lIns="91431" tIns="45716" rIns="91431" bIns="45716" rtlCol="0">
            <a:noAutofit/>
          </a:bodyPr>
          <a:lstStyle>
            <a:lvl1pPr marL="342867" indent="-342867" algn="l" defTabSz="914313"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879" indent="-285723" algn="l" defTabSz="914313"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891" indent="-228579" algn="l" defTabSz="914313"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047"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204"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36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516"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673"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83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国の最新のマニュアルに基づき推計方法を見直したため、基準年度比の数値が見直し前後で異なります。</a:t>
            </a:r>
            <a:endParaRPr lang="en-US" altLang="ja-JP" sz="1200" u="sng" spc="100" dirty="0">
              <a:latin typeface="メイリオ" panose="020B0604030504040204" pitchFamily="50" charset="-128"/>
              <a:ea typeface="メイリオ" panose="020B0604030504040204" pitchFamily="50" charset="-128"/>
            </a:endParaRPr>
          </a:p>
        </p:txBody>
      </p:sp>
      <p:sp>
        <p:nvSpPr>
          <p:cNvPr id="15" name="コンテンツ プレースホルダー 2"/>
          <p:cNvSpPr txBox="1">
            <a:spLocks/>
          </p:cNvSpPr>
          <p:nvPr/>
        </p:nvSpPr>
        <p:spPr>
          <a:xfrm>
            <a:off x="212090" y="5616906"/>
            <a:ext cx="9389110" cy="1046465"/>
          </a:xfrm>
          <a:prstGeom prst="rect">
            <a:avLst/>
          </a:prstGeom>
        </p:spPr>
        <p:txBody>
          <a:bodyPr vert="horz" lIns="91431" tIns="45716" rIns="91431" bIns="45716" rtlCol="0">
            <a:noAutofit/>
          </a:bodyPr>
          <a:lstStyle>
            <a:lvl1pPr marL="342867" indent="-342867" algn="l" defTabSz="914313"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879" indent="-285723" algn="l" defTabSz="914313"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891" indent="-228579" algn="l" defTabSz="914313"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047"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204"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36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516"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673"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83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2000" dirty="0" smtClean="0">
                <a:latin typeface="メイリオ" panose="020B0604030504040204" pitchFamily="50" charset="-128"/>
                <a:ea typeface="メイリオ" panose="020B0604030504040204" pitchFamily="50" charset="-128"/>
              </a:rPr>
              <a:t>計画</a:t>
            </a:r>
            <a:r>
              <a:rPr lang="ja-JP" altLang="en-US" sz="2000" dirty="0">
                <a:latin typeface="メイリオ" panose="020B0604030504040204" pitchFamily="50" charset="-128"/>
                <a:ea typeface="メイリオ" panose="020B0604030504040204" pitchFamily="50" charset="-128"/>
              </a:rPr>
              <a:t>に記載している取組を目標達成に向けて加速させることを原則としつつ</a:t>
            </a:r>
            <a:r>
              <a:rPr lang="ja-JP" altLang="en-US" sz="2000" dirty="0" smtClean="0">
                <a:latin typeface="メイリオ" panose="020B0604030504040204" pitchFamily="50" charset="-128"/>
                <a:ea typeface="メイリオ" panose="020B0604030504040204" pitchFamily="50" charset="-128"/>
              </a:rPr>
              <a:t>、</a:t>
            </a:r>
            <a:endParaRPr lang="en-US" altLang="ja-JP" sz="2000" dirty="0" smtClean="0">
              <a:latin typeface="メイリオ" panose="020B0604030504040204" pitchFamily="50" charset="-128"/>
              <a:ea typeface="メイリオ" panose="020B0604030504040204" pitchFamily="50" charset="-128"/>
            </a:endParaRPr>
          </a:p>
          <a:p>
            <a:pPr marL="0" indent="0">
              <a:buNone/>
            </a:pPr>
            <a:r>
              <a:rPr lang="ja-JP" altLang="en-US" sz="2000" dirty="0" smtClean="0">
                <a:latin typeface="メイリオ" panose="020B0604030504040204" pitchFamily="50" charset="-128"/>
                <a:ea typeface="メイリオ" panose="020B0604030504040204" pitchFamily="50" charset="-128"/>
              </a:rPr>
              <a:t>一部</a:t>
            </a:r>
            <a:r>
              <a:rPr lang="ja-JP" altLang="en-US" sz="2000" dirty="0">
                <a:latin typeface="メイリオ" panose="020B0604030504040204" pitchFamily="50" charset="-128"/>
                <a:ea typeface="メイリオ" panose="020B0604030504040204" pitchFamily="50" charset="-128"/>
              </a:rPr>
              <a:t>の取組を</a:t>
            </a:r>
            <a:r>
              <a:rPr lang="ja-JP" altLang="en-US" sz="2000" dirty="0" smtClean="0">
                <a:latin typeface="メイリオ" panose="020B0604030504040204" pitchFamily="50" charset="-128"/>
                <a:ea typeface="メイリオ" panose="020B0604030504040204" pitchFamily="50" charset="-128"/>
              </a:rPr>
              <a:t>補強することで</a:t>
            </a:r>
            <a:r>
              <a:rPr lang="ja-JP" altLang="en-US" sz="2000" dirty="0" smtClean="0">
                <a:latin typeface="メイリオ" panose="020B0604030504040204" pitchFamily="50" charset="-128"/>
                <a:ea typeface="メイリオ" panose="020B0604030504040204" pitchFamily="50" charset="-128"/>
              </a:rPr>
              <a:t>対応</a:t>
            </a:r>
            <a:endParaRPr lang="en-US" altLang="ja-JP" sz="2000" dirty="0" smtClean="0">
              <a:latin typeface="メイリオ" panose="020B0604030504040204" pitchFamily="50" charset="-128"/>
              <a:ea typeface="メイリオ" panose="020B0604030504040204" pitchFamily="50" charset="-128"/>
            </a:endParaRPr>
          </a:p>
          <a:p>
            <a:pPr marL="0" indent="0">
              <a:buNone/>
            </a:pPr>
            <a:r>
              <a:rPr lang="ja-JP" altLang="en-US" sz="1600" dirty="0" smtClean="0">
                <a:latin typeface="メイリオ" panose="020B0604030504040204" pitchFamily="50" charset="-128"/>
                <a:ea typeface="メイリオ" panose="020B0604030504040204" pitchFamily="50" charset="-128"/>
              </a:rPr>
              <a:t>例：改正</a:t>
            </a:r>
            <a:r>
              <a:rPr lang="ja-JP" altLang="en-US" sz="1600" dirty="0">
                <a:latin typeface="メイリオ" panose="020B0604030504040204" pitchFamily="50" charset="-128"/>
                <a:ea typeface="メイリオ" panose="020B0604030504040204" pitchFamily="50" charset="-128"/>
              </a:rPr>
              <a:t>建築物省</a:t>
            </a:r>
            <a:r>
              <a:rPr lang="ja-JP" altLang="en-US" sz="1600" dirty="0" smtClean="0">
                <a:latin typeface="メイリオ" panose="020B0604030504040204" pitchFamily="50" charset="-128"/>
                <a:ea typeface="メイリオ" panose="020B0604030504040204" pitchFamily="50" charset="-128"/>
              </a:rPr>
              <a:t>エネ法、プラスチック</a:t>
            </a:r>
            <a:r>
              <a:rPr lang="ja-JP" altLang="en-US" sz="1600" dirty="0">
                <a:latin typeface="メイリオ" panose="020B0604030504040204" pitchFamily="50" charset="-128"/>
                <a:ea typeface="メイリオ" panose="020B0604030504040204" pitchFamily="50" charset="-128"/>
              </a:rPr>
              <a:t>支援循環法、スマートシティの推進</a:t>
            </a:r>
            <a:r>
              <a:rPr lang="ja-JP" altLang="en-US" sz="1600" dirty="0" smtClean="0">
                <a:latin typeface="メイリオ" panose="020B0604030504040204" pitchFamily="50" charset="-128"/>
                <a:ea typeface="メイリオ" panose="020B0604030504040204" pitchFamily="50" charset="-128"/>
              </a:rPr>
              <a:t>など</a:t>
            </a:r>
            <a:endParaRPr lang="en-US" altLang="ja-JP" sz="2400" u="sng" dirty="0" smtClean="0">
              <a:solidFill>
                <a:srgbClr val="FF0000"/>
              </a:solidFill>
              <a:latin typeface="メイリオ" panose="020B0604030504040204" pitchFamily="50" charset="-128"/>
              <a:ea typeface="メイリオ" panose="020B0604030504040204" pitchFamily="50" charset="-128"/>
            </a:endParaRPr>
          </a:p>
        </p:txBody>
      </p:sp>
      <p:sp>
        <p:nvSpPr>
          <p:cNvPr id="18" name="テキスト ボックス 17"/>
          <p:cNvSpPr txBox="1"/>
          <p:nvPr/>
        </p:nvSpPr>
        <p:spPr>
          <a:xfrm>
            <a:off x="223171" y="5088022"/>
            <a:ext cx="3301426" cy="461665"/>
          </a:xfrm>
          <a:prstGeom prst="rect">
            <a:avLst/>
          </a:prstGeom>
          <a:solidFill>
            <a:schemeClr val="accent1"/>
          </a:solidFill>
          <a:ln>
            <a:noFill/>
          </a:ln>
        </p:spPr>
        <p:txBody>
          <a:bodyPr wrap="square" rtlCol="0" anchor="ctr">
            <a:spAutoFit/>
          </a:bodyPr>
          <a:lstStyle/>
          <a:p>
            <a:pPr algn="dist"/>
            <a:r>
              <a:rPr lang="ja-JP" altLang="en-US" sz="2400" b="1" dirty="0">
                <a:solidFill>
                  <a:schemeClr val="bg1"/>
                </a:solidFill>
                <a:latin typeface="ＭＳ ゴシック" panose="020B0609070205080204" pitchFamily="49" charset="-128"/>
                <a:ea typeface="ＭＳ ゴシック" panose="020B0609070205080204" pitchFamily="49" charset="-128"/>
              </a:rPr>
              <a:t>目標</a:t>
            </a:r>
            <a:r>
              <a:rPr lang="ja-JP" altLang="en-US" sz="2400" b="1" dirty="0" smtClean="0">
                <a:solidFill>
                  <a:schemeClr val="bg1"/>
                </a:solidFill>
                <a:latin typeface="ＭＳ ゴシック" panose="020B0609070205080204" pitchFamily="49" charset="-128"/>
                <a:ea typeface="ＭＳ ゴシック" panose="020B0609070205080204" pitchFamily="49" charset="-128"/>
              </a:rPr>
              <a:t>達成に向けた取組</a:t>
            </a:r>
            <a:endParaRPr kumimoji="1" lang="ja-JP" altLang="en-US" sz="2400" b="1" dirty="0">
              <a:solidFill>
                <a:schemeClr val="bg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877735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a:extLst>
              <a:ext uri="{FF2B5EF4-FFF2-40B4-BE49-F238E27FC236}">
                <a16:creationId xmlns:a16="http://schemas.microsoft.com/office/drawing/2014/main" id="{3F6B28E2-44CF-438D-8EFA-CB52E9023F2E}"/>
              </a:ext>
            </a:extLst>
          </p:cNvPr>
          <p:cNvSpPr/>
          <p:nvPr/>
        </p:nvSpPr>
        <p:spPr>
          <a:xfrm>
            <a:off x="0" y="0"/>
            <a:ext cx="9906000" cy="64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2800"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前橋市地球温暖化防止実行計画</a:t>
            </a:r>
            <a:r>
              <a:rPr lang="en-US" altLang="ja-JP" sz="2800"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2021-2030</a:t>
            </a:r>
            <a:r>
              <a:rPr lang="ja-JP" altLang="en-US" sz="2800" dirty="0" smtClean="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rPr>
              <a:t>の見直しについて</a:t>
            </a:r>
            <a:endParaRPr lang="ja-JP" altLang="en-US" sz="2800" dirty="0">
              <a:effectLst>
                <a:outerShdw blurRad="38100" dist="38100" dir="2700000" algn="tl">
                  <a:srgbClr val="000000">
                    <a:alpha val="43137"/>
                  </a:srgbClr>
                </a:outerShdw>
              </a:effectLst>
              <a:latin typeface="ＭＳ ゴシック" panose="020B0609070205080204" pitchFamily="49" charset="-128"/>
              <a:ea typeface="ＭＳ ゴシック" panose="020B0609070205080204" pitchFamily="49" charset="-128"/>
            </a:endParaRPr>
          </a:p>
        </p:txBody>
      </p:sp>
      <p:sp>
        <p:nvSpPr>
          <p:cNvPr id="8" name="コンテンツ プレースホルダー 2"/>
          <p:cNvSpPr txBox="1">
            <a:spLocks/>
          </p:cNvSpPr>
          <p:nvPr/>
        </p:nvSpPr>
        <p:spPr>
          <a:xfrm>
            <a:off x="212090" y="1490817"/>
            <a:ext cx="9389110" cy="1086127"/>
          </a:xfrm>
          <a:prstGeom prst="rect">
            <a:avLst/>
          </a:prstGeom>
        </p:spPr>
        <p:txBody>
          <a:bodyPr vert="horz" lIns="91431" tIns="45716" rIns="91431" bIns="45716" rtlCol="0">
            <a:noAutofit/>
          </a:bodyPr>
          <a:lstStyle>
            <a:lvl1pPr marL="342867" indent="-342867" algn="l" defTabSz="914313"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879" indent="-285723" algn="l" defTabSz="914313"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891" indent="-228579" algn="l" defTabSz="914313"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047"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204"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36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516"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673"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83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2000" dirty="0">
                <a:latin typeface="メイリオ" panose="020B0604030504040204" pitchFamily="50" charset="-128"/>
                <a:ea typeface="メイリオ" panose="020B0604030504040204" pitchFamily="50" charset="-128"/>
              </a:rPr>
              <a:t>市の事務・事業から排出される</a:t>
            </a:r>
            <a:r>
              <a:rPr lang="ja-JP" altLang="ja-JP" sz="2000" dirty="0" smtClean="0">
                <a:latin typeface="メイリオ" panose="020B0604030504040204" pitchFamily="50" charset="-128"/>
                <a:ea typeface="メイリオ" panose="020B0604030504040204" pitchFamily="50" charset="-128"/>
              </a:rPr>
              <a:t>温室</a:t>
            </a:r>
            <a:r>
              <a:rPr lang="ja-JP" altLang="ja-JP" sz="2000" dirty="0">
                <a:latin typeface="メイリオ" panose="020B0604030504040204" pitchFamily="50" charset="-128"/>
                <a:ea typeface="メイリオ" panose="020B0604030504040204" pitchFamily="50" charset="-128"/>
              </a:rPr>
              <a:t>効果ガス排出量</a:t>
            </a:r>
            <a:r>
              <a:rPr lang="ja-JP" altLang="ja-JP" sz="2000" dirty="0" smtClean="0">
                <a:latin typeface="メイリオ" panose="020B0604030504040204" pitchFamily="50" charset="-128"/>
                <a:ea typeface="メイリオ" panose="020B0604030504040204" pitchFamily="50" charset="-128"/>
              </a:rPr>
              <a:t>を</a:t>
            </a:r>
            <a:r>
              <a:rPr lang="en-US" altLang="ja-JP" sz="2000" u="sng" dirty="0" smtClean="0">
                <a:solidFill>
                  <a:srgbClr val="FF0000"/>
                </a:solidFill>
                <a:latin typeface="メイリオ" panose="020B0604030504040204" pitchFamily="50" charset="-128"/>
                <a:ea typeface="メイリオ" panose="020B0604030504040204" pitchFamily="50" charset="-128"/>
              </a:rPr>
              <a:t>2013</a:t>
            </a:r>
            <a:r>
              <a:rPr lang="ja-JP" altLang="ja-JP" sz="2000" u="sng" dirty="0">
                <a:solidFill>
                  <a:srgbClr val="FF0000"/>
                </a:solidFill>
                <a:latin typeface="メイリオ" panose="020B0604030504040204" pitchFamily="50" charset="-128"/>
                <a:ea typeface="メイリオ" panose="020B0604030504040204" pitchFamily="50" charset="-128"/>
              </a:rPr>
              <a:t>年度比</a:t>
            </a:r>
            <a:r>
              <a:rPr lang="ja-JP" altLang="ja-JP" sz="2000" u="sng" dirty="0" smtClean="0">
                <a:solidFill>
                  <a:srgbClr val="FF0000"/>
                </a:solidFill>
                <a:latin typeface="メイリオ" panose="020B0604030504040204" pitchFamily="50" charset="-128"/>
                <a:ea typeface="メイリオ" panose="020B0604030504040204" pitchFamily="50" charset="-128"/>
              </a:rPr>
              <a:t>で</a:t>
            </a:r>
            <a:r>
              <a:rPr lang="en-US" altLang="ja-JP" sz="2000" u="sng" dirty="0" smtClean="0">
                <a:solidFill>
                  <a:srgbClr val="FF0000"/>
                </a:solidFill>
                <a:latin typeface="メイリオ" panose="020B0604030504040204" pitchFamily="50" charset="-128"/>
                <a:ea typeface="メイリオ" panose="020B0604030504040204" pitchFamily="50" charset="-128"/>
              </a:rPr>
              <a:t>31.8</a:t>
            </a:r>
            <a:r>
              <a:rPr lang="ja-JP" altLang="ja-JP" sz="2000" u="sng" dirty="0" smtClean="0">
                <a:solidFill>
                  <a:srgbClr val="FF0000"/>
                </a:solidFill>
                <a:latin typeface="メイリオ" panose="020B0604030504040204" pitchFamily="50" charset="-128"/>
                <a:ea typeface="メイリオ" panose="020B0604030504040204" pitchFamily="50" charset="-128"/>
              </a:rPr>
              <a:t>％削減</a:t>
            </a:r>
            <a:endParaRPr lang="en-US" altLang="ja-JP" sz="2000" u="sng" dirty="0" smtClean="0">
              <a:solidFill>
                <a:srgbClr val="FF0000"/>
              </a:solidFill>
              <a:latin typeface="メイリオ" panose="020B0604030504040204" pitchFamily="50" charset="-128"/>
              <a:ea typeface="メイリオ" panose="020B0604030504040204" pitchFamily="50" charset="-128"/>
            </a:endParaRPr>
          </a:p>
          <a:p>
            <a:pPr marL="0" indent="0">
              <a:buNone/>
            </a:pPr>
            <a:endParaRPr lang="en-US" altLang="ja-JP" sz="1200" u="sng" spc="100" dirty="0" smtClean="0">
              <a:latin typeface="メイリオ" panose="020B0604030504040204" pitchFamily="50" charset="-128"/>
              <a:ea typeface="メイリオ" panose="020B0604030504040204" pitchFamily="50" charset="-128"/>
            </a:endParaRPr>
          </a:p>
          <a:p>
            <a:pPr marL="0" indent="0" algn="ctr">
              <a:buNone/>
            </a:pPr>
            <a:r>
              <a:rPr lang="en-US" altLang="ja-JP" sz="2000" dirty="0" smtClean="0">
                <a:latin typeface="メイリオ" panose="020B0604030504040204" pitchFamily="50" charset="-128"/>
                <a:ea typeface="メイリオ" panose="020B0604030504040204" pitchFamily="50" charset="-128"/>
              </a:rPr>
              <a:t>103,522 </a:t>
            </a:r>
            <a:r>
              <a:rPr lang="en-US" altLang="ja-JP" sz="2000" dirty="0">
                <a:latin typeface="メイリオ" panose="020B0604030504040204" pitchFamily="50" charset="-128"/>
                <a:ea typeface="メイリオ" panose="020B0604030504040204" pitchFamily="50" charset="-128"/>
              </a:rPr>
              <a:t>t-CO</a:t>
            </a:r>
            <a:r>
              <a:rPr lang="ja-JP" altLang="ja-JP" sz="2000" dirty="0">
                <a:latin typeface="メイリオ" panose="020B0604030504040204" pitchFamily="50" charset="-128"/>
                <a:ea typeface="メイリオ" panose="020B0604030504040204" pitchFamily="50" charset="-128"/>
              </a:rPr>
              <a:t>₂　</a:t>
            </a:r>
            <a:r>
              <a:rPr lang="ja-JP" altLang="en-US" sz="2000" dirty="0" smtClean="0">
                <a:latin typeface="メイリオ" panose="020B0604030504040204" pitchFamily="50" charset="-128"/>
                <a:ea typeface="メイリオ" panose="020B0604030504040204" pitchFamily="50" charset="-128"/>
              </a:rPr>
              <a:t>⇒</a:t>
            </a:r>
            <a:r>
              <a:rPr lang="ja-JP" altLang="ja-JP" sz="2000" dirty="0">
                <a:latin typeface="メイリオ" panose="020B0604030504040204" pitchFamily="50" charset="-128"/>
                <a:ea typeface="メイリオ" panose="020B0604030504040204" pitchFamily="50" charset="-128"/>
              </a:rPr>
              <a:t>　</a:t>
            </a:r>
            <a:r>
              <a:rPr lang="en-US" altLang="ja-JP" sz="2000" dirty="0" smtClean="0">
                <a:latin typeface="メイリオ" panose="020B0604030504040204" pitchFamily="50" charset="-128"/>
                <a:ea typeface="メイリオ" panose="020B0604030504040204" pitchFamily="50" charset="-128"/>
              </a:rPr>
              <a:t>70,639 </a:t>
            </a:r>
            <a:r>
              <a:rPr lang="en-US" altLang="ja-JP" sz="2000" dirty="0">
                <a:latin typeface="メイリオ" panose="020B0604030504040204" pitchFamily="50" charset="-128"/>
                <a:ea typeface="メイリオ" panose="020B0604030504040204" pitchFamily="50" charset="-128"/>
              </a:rPr>
              <a:t>t-CO</a:t>
            </a:r>
            <a:r>
              <a:rPr lang="ja-JP" altLang="ja-JP" sz="2000" dirty="0">
                <a:latin typeface="メイリオ" panose="020B0604030504040204" pitchFamily="50" charset="-128"/>
                <a:ea typeface="メイリオ" panose="020B0604030504040204" pitchFamily="50" charset="-128"/>
              </a:rPr>
              <a:t>₂</a:t>
            </a:r>
            <a:endParaRPr lang="en-US" altLang="ja-JP" sz="2000" spc="100" dirty="0">
              <a:latin typeface="メイリオ" panose="020B0604030504040204" pitchFamily="50" charset="-128"/>
              <a:ea typeface="メイリオ" panose="020B0604030504040204" pitchFamily="50" charset="-128"/>
            </a:endParaRPr>
          </a:p>
        </p:txBody>
      </p:sp>
      <p:sp>
        <p:nvSpPr>
          <p:cNvPr id="11" name="テキスト ボックス 10"/>
          <p:cNvSpPr txBox="1"/>
          <p:nvPr/>
        </p:nvSpPr>
        <p:spPr>
          <a:xfrm>
            <a:off x="212090" y="958339"/>
            <a:ext cx="5266800" cy="461665"/>
          </a:xfrm>
          <a:prstGeom prst="rect">
            <a:avLst/>
          </a:prstGeom>
          <a:solidFill>
            <a:schemeClr val="accent1"/>
          </a:solidFill>
          <a:ln>
            <a:noFill/>
          </a:ln>
        </p:spPr>
        <p:txBody>
          <a:bodyPr wrap="square" rtlCol="0" anchor="ctr">
            <a:spAutoFit/>
          </a:bodyPr>
          <a:lstStyle/>
          <a:p>
            <a:pPr algn="dist"/>
            <a:r>
              <a:rPr lang="ja-JP" altLang="en-US" sz="2400" b="1" dirty="0" smtClean="0">
                <a:solidFill>
                  <a:schemeClr val="bg1"/>
                </a:solidFill>
                <a:latin typeface="ＭＳ ゴシック" panose="020B0609070205080204" pitchFamily="49" charset="-128"/>
                <a:ea typeface="ＭＳ ゴシック" panose="020B0609070205080204" pitchFamily="49" charset="-128"/>
              </a:rPr>
              <a:t>見直し後の削減目標（</a:t>
            </a:r>
            <a:r>
              <a:rPr lang="en-US" altLang="ja-JP" sz="2400" b="1" dirty="0" smtClean="0">
                <a:solidFill>
                  <a:schemeClr val="bg1"/>
                </a:solidFill>
                <a:latin typeface="ＭＳ ゴシック" panose="020B0609070205080204" pitchFamily="49" charset="-128"/>
                <a:ea typeface="ＭＳ ゴシック" panose="020B0609070205080204" pitchFamily="49" charset="-128"/>
              </a:rPr>
              <a:t>2030</a:t>
            </a:r>
            <a:r>
              <a:rPr lang="ja-JP" altLang="en-US" sz="2400" b="1" dirty="0" smtClean="0">
                <a:solidFill>
                  <a:schemeClr val="bg1"/>
                </a:solidFill>
                <a:latin typeface="ＭＳ ゴシック" panose="020B0609070205080204" pitchFamily="49" charset="-128"/>
                <a:ea typeface="ＭＳ ゴシック" panose="020B0609070205080204" pitchFamily="49" charset="-128"/>
              </a:rPr>
              <a:t>年度）②</a:t>
            </a:r>
            <a:endParaRPr kumimoji="1" lang="ja-JP" altLang="en-US" sz="2400" b="1" dirty="0">
              <a:solidFill>
                <a:schemeClr val="bg1"/>
              </a:solidFill>
              <a:latin typeface="ＭＳ ゴシック" panose="020B0609070205080204" pitchFamily="49" charset="-128"/>
              <a:ea typeface="ＭＳ ゴシック" panose="020B0609070205080204" pitchFamily="49" charset="-128"/>
            </a:endParaRPr>
          </a:p>
        </p:txBody>
      </p:sp>
      <p:sp>
        <p:nvSpPr>
          <p:cNvPr id="3" name="正方形/長方形 2"/>
          <p:cNvSpPr/>
          <p:nvPr/>
        </p:nvSpPr>
        <p:spPr>
          <a:xfrm>
            <a:off x="2676697" y="1963433"/>
            <a:ext cx="4472247" cy="54659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6" name="テキスト ボックス 15"/>
          <p:cNvSpPr txBox="1"/>
          <p:nvPr/>
        </p:nvSpPr>
        <p:spPr>
          <a:xfrm>
            <a:off x="9155474" y="6488668"/>
            <a:ext cx="750526" cy="369332"/>
          </a:xfrm>
          <a:prstGeom prst="rect">
            <a:avLst/>
          </a:prstGeom>
          <a:noFill/>
        </p:spPr>
        <p:txBody>
          <a:bodyPr wrap="none" rtlCol="0">
            <a:spAutoFit/>
          </a:bodyPr>
          <a:lstStyle/>
          <a:p>
            <a:r>
              <a:rPr kumimoji="1" lang="ja-JP" altLang="en-US" dirty="0" smtClean="0">
                <a:latin typeface="メイリオ" panose="020B0604030504040204" pitchFamily="50" charset="-128"/>
                <a:ea typeface="メイリオ" panose="020B0604030504040204" pitchFamily="50" charset="-128"/>
              </a:rPr>
              <a:t>３</a:t>
            </a:r>
            <a:r>
              <a:rPr kumimoji="1" lang="en-US" altLang="ja-JP" dirty="0" smtClean="0">
                <a:latin typeface="メイリオ" panose="020B0604030504040204" pitchFamily="50" charset="-128"/>
                <a:ea typeface="メイリオ" panose="020B0604030504040204" pitchFamily="50" charset="-128"/>
              </a:rPr>
              <a:t>/</a:t>
            </a:r>
            <a:r>
              <a:rPr kumimoji="1" lang="ja-JP" altLang="en-US" dirty="0" smtClean="0">
                <a:latin typeface="メイリオ" panose="020B0604030504040204" pitchFamily="50" charset="-128"/>
                <a:ea typeface="メイリオ" panose="020B0604030504040204" pitchFamily="50" charset="-128"/>
              </a:rPr>
              <a:t>３</a:t>
            </a:r>
            <a:endParaRPr kumimoji="1" lang="ja-JP" altLang="en-US" dirty="0">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223171" y="4468295"/>
            <a:ext cx="3301426" cy="461665"/>
          </a:xfrm>
          <a:prstGeom prst="rect">
            <a:avLst/>
          </a:prstGeom>
          <a:solidFill>
            <a:schemeClr val="accent1"/>
          </a:solidFill>
          <a:ln>
            <a:noFill/>
          </a:ln>
        </p:spPr>
        <p:txBody>
          <a:bodyPr wrap="square" rtlCol="0" anchor="ctr">
            <a:spAutoFit/>
          </a:bodyPr>
          <a:lstStyle/>
          <a:p>
            <a:pPr algn="dist"/>
            <a:r>
              <a:rPr lang="ja-JP" altLang="en-US" sz="2400" b="1" dirty="0">
                <a:solidFill>
                  <a:schemeClr val="bg1"/>
                </a:solidFill>
                <a:latin typeface="ＭＳ ゴシック" panose="020B0609070205080204" pitchFamily="49" charset="-128"/>
                <a:ea typeface="ＭＳ ゴシック" panose="020B0609070205080204" pitchFamily="49" charset="-128"/>
              </a:rPr>
              <a:t>目標</a:t>
            </a:r>
            <a:r>
              <a:rPr lang="ja-JP" altLang="en-US" sz="2400" b="1" dirty="0" smtClean="0">
                <a:solidFill>
                  <a:schemeClr val="bg1"/>
                </a:solidFill>
                <a:latin typeface="ＭＳ ゴシック" panose="020B0609070205080204" pitchFamily="49" charset="-128"/>
                <a:ea typeface="ＭＳ ゴシック" panose="020B0609070205080204" pitchFamily="49" charset="-128"/>
              </a:rPr>
              <a:t>達成に向けた取組</a:t>
            </a:r>
            <a:endParaRPr kumimoji="1" lang="ja-JP" altLang="en-US" sz="2400" b="1" dirty="0">
              <a:solidFill>
                <a:schemeClr val="bg1"/>
              </a:solidFill>
              <a:latin typeface="ＭＳ ゴシック" panose="020B0609070205080204" pitchFamily="49" charset="-128"/>
              <a:ea typeface="ＭＳ ゴシック" panose="020B0609070205080204" pitchFamily="49" charset="-128"/>
            </a:endParaRPr>
          </a:p>
        </p:txBody>
      </p:sp>
      <p:sp>
        <p:nvSpPr>
          <p:cNvPr id="15" name="コンテンツ プレースホルダー 2"/>
          <p:cNvSpPr txBox="1">
            <a:spLocks/>
          </p:cNvSpPr>
          <p:nvPr/>
        </p:nvSpPr>
        <p:spPr>
          <a:xfrm>
            <a:off x="270281" y="5505033"/>
            <a:ext cx="9693910" cy="987208"/>
          </a:xfrm>
          <a:prstGeom prst="rect">
            <a:avLst/>
          </a:prstGeom>
        </p:spPr>
        <p:txBody>
          <a:bodyPr vert="horz" lIns="91431" tIns="45716" rIns="91431" bIns="45716" rtlCol="0">
            <a:noAutofit/>
          </a:bodyPr>
          <a:lstStyle>
            <a:lvl1pPr marL="342867" indent="-342867" algn="l" defTabSz="914313"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879" indent="-285723" algn="l" defTabSz="914313"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891" indent="-228579" algn="l" defTabSz="914313"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047"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204"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36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516"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673"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83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700" dirty="0" smtClean="0">
                <a:latin typeface="メイリオ" panose="020B0604030504040204" pitchFamily="50" charset="-128"/>
                <a:ea typeface="メイリオ" panose="020B0604030504040204" pitchFamily="50" charset="-128"/>
              </a:rPr>
              <a:t>施設の運営　　　</a:t>
            </a:r>
            <a:r>
              <a:rPr lang="en-US" altLang="ja-JP" sz="1700" dirty="0" smtClean="0">
                <a:latin typeface="メイリオ" panose="020B0604030504040204" pitchFamily="50" charset="-128"/>
                <a:ea typeface="メイリオ" panose="020B0604030504040204" pitchFamily="50" charset="-128"/>
              </a:rPr>
              <a:t>2030</a:t>
            </a:r>
            <a:r>
              <a:rPr lang="ja-JP" altLang="en-US" sz="1700" dirty="0" smtClean="0">
                <a:latin typeface="メイリオ" panose="020B0604030504040204" pitchFamily="50" charset="-128"/>
                <a:ea typeface="メイリオ" panose="020B0604030504040204" pitchFamily="50" charset="-128"/>
              </a:rPr>
              <a:t>年までに設置可能な市有施設の約</a:t>
            </a:r>
            <a:r>
              <a:rPr lang="en-US" altLang="ja-JP" sz="1700" dirty="0" smtClean="0">
                <a:latin typeface="メイリオ" panose="020B0604030504040204" pitchFamily="50" charset="-128"/>
                <a:ea typeface="メイリオ" panose="020B0604030504040204" pitchFamily="50" charset="-128"/>
              </a:rPr>
              <a:t>50</a:t>
            </a:r>
            <a:r>
              <a:rPr lang="ja-JP" altLang="en-US" sz="1700" dirty="0" smtClean="0">
                <a:latin typeface="メイリオ" panose="020B0604030504040204" pitchFamily="50" charset="-128"/>
                <a:ea typeface="メイリオ" panose="020B0604030504040204" pitchFamily="50" charset="-128"/>
              </a:rPr>
              <a:t>％以上に再エネ設備を設置</a:t>
            </a:r>
            <a:endParaRPr lang="en-US" altLang="ja-JP" sz="1700" dirty="0" smtClean="0">
              <a:latin typeface="メイリオ" panose="020B0604030504040204" pitchFamily="50" charset="-128"/>
              <a:ea typeface="メイリオ" panose="020B0604030504040204" pitchFamily="50" charset="-128"/>
            </a:endParaRPr>
          </a:p>
          <a:p>
            <a:pPr marL="0" indent="0">
              <a:buNone/>
            </a:pPr>
            <a:r>
              <a:rPr lang="ja-JP" altLang="en-US" sz="1700" dirty="0" smtClean="0">
                <a:latin typeface="メイリオ" panose="020B0604030504040204" pitchFamily="50" charset="-128"/>
                <a:ea typeface="メイリオ" panose="020B0604030504040204" pitchFamily="50" charset="-128"/>
              </a:rPr>
              <a:t>自動車の走行等　</a:t>
            </a:r>
            <a:r>
              <a:rPr lang="en-US" altLang="ja-JP" sz="1700" dirty="0" smtClean="0">
                <a:latin typeface="メイリオ" panose="020B0604030504040204" pitchFamily="50" charset="-128"/>
                <a:ea typeface="メイリオ" panose="020B0604030504040204" pitchFamily="50" charset="-128"/>
              </a:rPr>
              <a:t>2030</a:t>
            </a:r>
            <a:r>
              <a:rPr lang="ja-JP" altLang="en-US" sz="1700" dirty="0" smtClean="0">
                <a:latin typeface="メイリオ" panose="020B0604030504040204" pitchFamily="50" charset="-128"/>
                <a:ea typeface="メイリオ" panose="020B0604030504040204" pitchFamily="50" charset="-128"/>
              </a:rPr>
              <a:t>年度までに新規購入等における電動車率</a:t>
            </a:r>
            <a:r>
              <a:rPr lang="en-US" altLang="ja-JP" sz="1700" dirty="0" smtClean="0">
                <a:latin typeface="メイリオ" panose="020B0604030504040204" pitchFamily="50" charset="-128"/>
                <a:ea typeface="メイリオ" panose="020B0604030504040204" pitchFamily="50" charset="-128"/>
              </a:rPr>
              <a:t>100</a:t>
            </a:r>
            <a:r>
              <a:rPr lang="ja-JP" altLang="en-US" sz="1700" dirty="0" smtClean="0">
                <a:latin typeface="メイリオ" panose="020B0604030504040204" pitchFamily="50" charset="-128"/>
                <a:ea typeface="メイリオ" panose="020B0604030504040204" pitchFamily="50" charset="-128"/>
              </a:rPr>
              <a:t>％を目指す</a:t>
            </a:r>
            <a:endParaRPr lang="en-US" altLang="ja-JP" sz="1700" dirty="0" smtClean="0">
              <a:latin typeface="メイリオ" panose="020B0604030504040204" pitchFamily="50" charset="-128"/>
              <a:ea typeface="メイリオ" panose="020B0604030504040204" pitchFamily="50" charset="-128"/>
            </a:endParaRPr>
          </a:p>
          <a:p>
            <a:pPr marL="0" indent="0">
              <a:buNone/>
            </a:pPr>
            <a:r>
              <a:rPr lang="ja-JP" altLang="en-US" sz="1700" dirty="0">
                <a:latin typeface="メイリオ" panose="020B0604030504040204" pitchFamily="50" charset="-128"/>
                <a:ea typeface="メイリオ" panose="020B0604030504040204" pitchFamily="50" charset="-128"/>
              </a:rPr>
              <a:t>廃棄物</a:t>
            </a:r>
            <a:r>
              <a:rPr lang="ja-JP" altLang="en-US" sz="1700" dirty="0" smtClean="0">
                <a:latin typeface="メイリオ" panose="020B0604030504040204" pitchFamily="50" charset="-128"/>
                <a:ea typeface="メイリオ" panose="020B0604030504040204" pitchFamily="50" charset="-128"/>
              </a:rPr>
              <a:t>の処理　　市役所のフルデジタル化を</a:t>
            </a:r>
            <a:r>
              <a:rPr lang="en-US" altLang="ja-JP" sz="1700" dirty="0" smtClean="0">
                <a:latin typeface="メイリオ" panose="020B0604030504040204" pitchFamily="50" charset="-128"/>
                <a:ea typeface="メイリオ" panose="020B0604030504040204" pitchFamily="50" charset="-128"/>
              </a:rPr>
              <a:t>2025</a:t>
            </a:r>
            <a:r>
              <a:rPr lang="ja-JP" altLang="en-US" sz="1700" dirty="0" smtClean="0">
                <a:latin typeface="メイリオ" panose="020B0604030504040204" pitchFamily="50" charset="-128"/>
                <a:ea typeface="メイリオ" panose="020B0604030504040204" pitchFamily="50" charset="-128"/>
              </a:rPr>
              <a:t>年度末までに実現し、ペーパーレス化を推進</a:t>
            </a:r>
            <a:endParaRPr lang="en-US" altLang="ja-JP" sz="1700" dirty="0" smtClean="0">
              <a:latin typeface="メイリオ" panose="020B0604030504040204" pitchFamily="50" charset="-128"/>
              <a:ea typeface="メイリオ" panose="020B0604030504040204" pitchFamily="50" charset="-128"/>
            </a:endParaRPr>
          </a:p>
        </p:txBody>
      </p:sp>
      <p:sp>
        <p:nvSpPr>
          <p:cNvPr id="17" name="コンテンツ プレースホルダー 2"/>
          <p:cNvSpPr txBox="1">
            <a:spLocks/>
          </p:cNvSpPr>
          <p:nvPr/>
        </p:nvSpPr>
        <p:spPr>
          <a:xfrm>
            <a:off x="212090" y="5056124"/>
            <a:ext cx="5033241" cy="382405"/>
          </a:xfrm>
          <a:prstGeom prst="rect">
            <a:avLst/>
          </a:prstGeom>
        </p:spPr>
        <p:txBody>
          <a:bodyPr vert="horz" lIns="91431" tIns="45716" rIns="91431" bIns="45716" rtlCol="0">
            <a:noAutofit/>
          </a:bodyPr>
          <a:lstStyle>
            <a:lvl1pPr marL="342867" indent="-342867" algn="l" defTabSz="914313"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879" indent="-285723" algn="l" defTabSz="914313"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2891" indent="-228579" algn="l" defTabSz="914313"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047"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204"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36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516"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8673"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5830" indent="-228579" algn="l" defTabSz="914313"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2000" dirty="0" smtClean="0">
                <a:latin typeface="メイリオ" panose="020B0604030504040204" pitchFamily="50" charset="-128"/>
                <a:ea typeface="メイリオ" panose="020B0604030504040204" pitchFamily="50" charset="-128"/>
              </a:rPr>
              <a:t>活動</a:t>
            </a:r>
            <a:r>
              <a:rPr lang="ja-JP" altLang="en-US" sz="2000" dirty="0" smtClean="0">
                <a:latin typeface="メイリオ" panose="020B0604030504040204" pitchFamily="50" charset="-128"/>
                <a:ea typeface="メイリオ" panose="020B0604030504040204" pitchFamily="50" charset="-128"/>
              </a:rPr>
              <a:t>別に指標を</a:t>
            </a:r>
            <a:r>
              <a:rPr lang="ja-JP" altLang="en-US" sz="2000" dirty="0" smtClean="0">
                <a:latin typeface="メイリオ" panose="020B0604030504040204" pitchFamily="50" charset="-128"/>
                <a:ea typeface="メイリオ" panose="020B0604030504040204" pitchFamily="50" charset="-128"/>
              </a:rPr>
              <a:t>新たに設定</a:t>
            </a:r>
            <a:endParaRPr lang="en-US" altLang="ja-JP" sz="2000" u="sng" dirty="0" smtClean="0">
              <a:solidFill>
                <a:srgbClr val="FF0000"/>
              </a:solidFill>
              <a:latin typeface="メイリオ" panose="020B0604030504040204" pitchFamily="50" charset="-128"/>
              <a:ea typeface="メイリオ" panose="020B0604030504040204" pitchFamily="50" charset="-128"/>
            </a:endParaRPr>
          </a:p>
        </p:txBody>
      </p:sp>
      <p:sp>
        <p:nvSpPr>
          <p:cNvPr id="18" name="正方形/長方形 17"/>
          <p:cNvSpPr/>
          <p:nvPr/>
        </p:nvSpPr>
        <p:spPr>
          <a:xfrm>
            <a:off x="270281" y="5452046"/>
            <a:ext cx="9314295" cy="970117"/>
          </a:xfrm>
          <a:prstGeom prst="rect">
            <a:avLst/>
          </a:prstGeom>
          <a:no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9" name="図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04265" y="2739445"/>
            <a:ext cx="5738993" cy="2154177"/>
          </a:xfrm>
          <a:prstGeom prst="rect">
            <a:avLst/>
          </a:prstGeom>
        </p:spPr>
      </p:pic>
    </p:spTree>
    <p:extLst>
      <p:ext uri="{BB962C8B-B14F-4D97-AF65-F5344CB8AC3E}">
        <p14:creationId xmlns:p14="http://schemas.microsoft.com/office/powerpoint/2010/main" val="23176141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245</TotalTime>
  <Words>192</Words>
  <Application>Microsoft Office PowerPoint</Application>
  <PresentationFormat>A4 210 x 297 mm</PresentationFormat>
  <Paragraphs>31</Paragraphs>
  <Slides>3</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3</vt:i4>
      </vt:variant>
    </vt:vector>
  </HeadingPairs>
  <TitlesOfParts>
    <vt:vector size="11" baseType="lpstr">
      <vt:lpstr>ＭＳ ゴシック</vt:lpstr>
      <vt:lpstr>メイリオ</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201810</dc:creator>
  <cp:lastModifiedBy>201810</cp:lastModifiedBy>
  <cp:revision>26</cp:revision>
  <cp:lastPrinted>2021-04-06T08:28:31Z</cp:lastPrinted>
  <dcterms:created xsi:type="dcterms:W3CDTF">2021-04-06T06:26:52Z</dcterms:created>
  <dcterms:modified xsi:type="dcterms:W3CDTF">2023-03-14T05:27:24Z</dcterms:modified>
</cp:coreProperties>
</file>